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3"/>
  </p:notesMasterIdLst>
  <p:sldIdLst>
    <p:sldId id="321" r:id="rId16"/>
    <p:sldId id="256" r:id="rId17"/>
    <p:sldId id="344" r:id="rId18"/>
    <p:sldId id="345" r:id="rId19"/>
    <p:sldId id="341" r:id="rId20"/>
    <p:sldId id="342" r:id="rId21"/>
    <p:sldId id="339" r:id="rId22"/>
  </p:sldIdLst>
  <p:sldSz cx="12192000" cy="6858000"/>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123" d="100"/>
          <a:sy n="123" d="100"/>
        </p:scale>
        <p:origin x="-104" y="-528"/>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5.xml"/><Relationship Id="rId21" Type="http://schemas.openxmlformats.org/officeDocument/2006/relationships/slide" Target="slides/slide6.xml"/><Relationship Id="rId22" Type="http://schemas.openxmlformats.org/officeDocument/2006/relationships/slide" Target="slides/slide7.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tags" Target="tags/tag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0" Type="http://schemas.microsoft.com/office/2015/10/relationships/revisionInfo" Target="revisionInfo.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 Target="slides/slide1.xml"/><Relationship Id="rId17" Type="http://schemas.openxmlformats.org/officeDocument/2006/relationships/slide" Target="slides/slide2.xml"/><Relationship Id="rId18" Type="http://schemas.openxmlformats.org/officeDocument/2006/relationships/slide" Target="slides/slide3.xml"/><Relationship Id="rId19" Type="http://schemas.openxmlformats.org/officeDocument/2006/relationships/slide" Target="slides/slide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116831512"/>
        <c:axId val="2116834488"/>
        <c:axId val="2116837672"/>
      </c:bar3DChart>
      <c:catAx>
        <c:axId val="2116831512"/>
        <c:scaling>
          <c:orientation val="minMax"/>
        </c:scaling>
        <c:delete val="0"/>
        <c:axPos val="b"/>
        <c:numFmt formatCode="General" sourceLinked="1"/>
        <c:majorTickMark val="out"/>
        <c:minorTickMark val="none"/>
        <c:tickLblPos val="nextTo"/>
        <c:crossAx val="2116834488"/>
        <c:crosses val="autoZero"/>
        <c:auto val="1"/>
        <c:lblAlgn val="ctr"/>
        <c:lblOffset val="100"/>
        <c:noMultiLvlLbl val="0"/>
      </c:catAx>
      <c:valAx>
        <c:axId val="2116834488"/>
        <c:scaling>
          <c:orientation val="minMax"/>
        </c:scaling>
        <c:delete val="0"/>
        <c:axPos val="l"/>
        <c:majorGridlines/>
        <c:numFmt formatCode="General" sourceLinked="1"/>
        <c:majorTickMark val="out"/>
        <c:minorTickMark val="none"/>
        <c:tickLblPos val="nextTo"/>
        <c:crossAx val="2116831512"/>
        <c:crosses val="autoZero"/>
        <c:crossBetween val="between"/>
      </c:valAx>
      <c:serAx>
        <c:axId val="2116837672"/>
        <c:scaling>
          <c:orientation val="minMax"/>
        </c:scaling>
        <c:delete val="0"/>
        <c:axPos val="b"/>
        <c:majorTickMark val="out"/>
        <c:minorTickMark val="none"/>
        <c:tickLblPos val="nextTo"/>
        <c:crossAx val="2116834488"/>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071883256"/>
        <c:axId val="2071886232"/>
        <c:axId val="2071889416"/>
      </c:bar3DChart>
      <c:catAx>
        <c:axId val="2071883256"/>
        <c:scaling>
          <c:orientation val="minMax"/>
        </c:scaling>
        <c:delete val="0"/>
        <c:axPos val="b"/>
        <c:numFmt formatCode="General" sourceLinked="1"/>
        <c:majorTickMark val="out"/>
        <c:minorTickMark val="none"/>
        <c:tickLblPos val="nextTo"/>
        <c:crossAx val="2071886232"/>
        <c:crosses val="autoZero"/>
        <c:auto val="1"/>
        <c:lblAlgn val="ctr"/>
        <c:lblOffset val="100"/>
        <c:noMultiLvlLbl val="0"/>
      </c:catAx>
      <c:valAx>
        <c:axId val="2071886232"/>
        <c:scaling>
          <c:orientation val="minMax"/>
        </c:scaling>
        <c:delete val="0"/>
        <c:axPos val="l"/>
        <c:majorGridlines/>
        <c:numFmt formatCode="General" sourceLinked="1"/>
        <c:majorTickMark val="out"/>
        <c:minorTickMark val="none"/>
        <c:tickLblPos val="nextTo"/>
        <c:crossAx val="2071883256"/>
        <c:crosses val="autoZero"/>
        <c:crossBetween val="between"/>
      </c:valAx>
      <c:serAx>
        <c:axId val="2071889416"/>
        <c:scaling>
          <c:orientation val="minMax"/>
        </c:scaling>
        <c:delete val="0"/>
        <c:axPos val="b"/>
        <c:majorTickMark val="out"/>
        <c:minorTickMark val="none"/>
        <c:tickLblPos val="nextTo"/>
        <c:crossAx val="207188623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9/18/19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 Id="rId3" Type="http://schemas.openxmlformats.org/officeDocument/2006/relationships/chart" Target="../charts/chart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9/18/19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9/18/19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9/18/19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9/18/19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9/18/19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9/18/19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9/18/19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9/18/19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9/18/19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theme" Target="../theme/theme1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9/18/19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9/18/19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bor-staff-awards" TargetMode="External"/><Relationship Id="rId6" Type="http://schemas.openxmlformats.org/officeDocument/2006/relationships/hyperlink" Target="https://umd.edu/presidential-search"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committee/scuf"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prezi.com/view/PMlp9oqnqFNAD0yzBxja/" TargetMode="External"/><Relationship Id="rId6" Type="http://schemas.openxmlformats.org/officeDocument/2006/relationships/hyperlink" Target="https://senate.umd.edu/system/files/resources/MeetingMaterials/091219/2018-2019_Legislation_Log_19-20-01.pdf" TargetMode="External"/><Relationship Id="rId7" Type="http://schemas.openxmlformats.org/officeDocument/2006/relationships/hyperlink" Target="https://senate.umd.edu/system/files/resources/MeetingMaterials/091219/ComonCom_Slates_19-20-02.pdf"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system/files/resources/MeetingMaterials/091219/PCC_SPHL_Doctorate_Public_Health_19-20-12.pdf" TargetMode="External"/><Relationship Id="rId6" Type="http://schemas.openxmlformats.org/officeDocument/2006/relationships/hyperlink" Target="https://senate.umd.edu/system/files/resources/MeetingMaterials/091219/Campus_Affairs_Facilities_Use_18-19-10.pdf"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1" Type="http://schemas.openxmlformats.org/officeDocument/2006/relationships/hyperlink" Target="https://senate.umd.edu/system/files/resources/MeetingMaterials/091219/PCC_SPHL_Doctorate_Public_Health_19-20-12.pdf" TargetMode="External"/><Relationship Id="rId12" Type="http://schemas.openxmlformats.org/officeDocument/2006/relationships/hyperlink" Target="https://senate.umd.edu/system/files/resources/MeetingMaterials/091219/Campus_Affairs_Facilities_Use_18-19-10.pdf"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senate.umd.edu/bor-staff-awards" TargetMode="External"/><Relationship Id="rId6" Type="http://schemas.openxmlformats.org/officeDocument/2006/relationships/hyperlink" Target="https://umd.edu/presidential-search" TargetMode="External"/><Relationship Id="rId7" Type="http://schemas.openxmlformats.org/officeDocument/2006/relationships/hyperlink" Target="https://senate.umd.edu/committee/scuf" TargetMode="External"/><Relationship Id="rId8" Type="http://schemas.openxmlformats.org/officeDocument/2006/relationships/hyperlink" Target="https://prezi.com/view/PMlp9oqnqFNAD0yzBxja/" TargetMode="External"/><Relationship Id="rId9" Type="http://schemas.openxmlformats.org/officeDocument/2006/relationships/hyperlink" Target="https://senate.umd.edu/system/files/resources/MeetingMaterials/091219/2018-2019_Legislation_Log_19-20-01.pdf" TargetMode="External"/><Relationship Id="rId10" Type="http://schemas.openxmlformats.org/officeDocument/2006/relationships/hyperlink" Target="https://senate.umd.edu/system/files/resources/MeetingMaterials/091219/ComonCom_Slates_19-20-0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a:latin typeface="Arial" panose="020B0604020202020204" pitchFamily="34" charset="0"/>
                <a:cs typeface="Arial" panose="020B0604020202020204" pitchFamily="34" charset="0"/>
              </a:rPr>
              <a:t>September </a:t>
            </a:r>
            <a:r>
              <a:rPr lang="en-US" sz="4000" dirty="0" smtClean="0">
                <a:latin typeface="Arial" panose="020B0604020202020204" pitchFamily="34" charset="0"/>
                <a:cs typeface="Arial" panose="020B0604020202020204" pitchFamily="34" charset="0"/>
              </a:rPr>
              <a:t>12, 2019</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85000" lnSpcReduction="20000"/>
          </a:bodyPr>
          <a:lstStyle/>
          <a:p>
            <a:pPr marL="0" indent="0">
              <a:lnSpc>
                <a:spcPct val="110000"/>
              </a:lnSpc>
              <a:spcBef>
                <a:spcPts val="1600"/>
              </a:spcBef>
              <a:buNone/>
            </a:pPr>
            <a:r>
              <a:rPr lang="en-US" u="sng" dirty="0"/>
              <a:t>Senate Chair’s Report</a:t>
            </a:r>
            <a:endParaRPr lang="en-US" dirty="0"/>
          </a:p>
          <a:p>
            <a:pPr lvl="0" fontAlgn="base">
              <a:lnSpc>
                <a:spcPct val="110000"/>
              </a:lnSpc>
            </a:pPr>
            <a:r>
              <a:rPr lang="en-US" dirty="0"/>
              <a:t>The </a:t>
            </a:r>
            <a:r>
              <a:rPr lang="en-US" u="sng" dirty="0">
                <a:hlinkClick r:id="rId5"/>
              </a:rPr>
              <a:t>2019 BOR Staff Awards</a:t>
            </a:r>
            <a:r>
              <a:rPr lang="en-US" dirty="0"/>
              <a:t> recipients include two UMD staff - Margaret Gibbs, Counseling Center for Exceptional Contribution to the Institution and/or Unit to which the Person Belongs (non-exempt) and Valencia </a:t>
            </a:r>
            <a:r>
              <a:rPr lang="en-US" dirty="0" err="1"/>
              <a:t>Tirado</a:t>
            </a:r>
            <a:r>
              <a:rPr lang="en-US" dirty="0"/>
              <a:t>, Dining Services for Outstanding Service to Students in an Academic or Residential Environment (non-exempt).</a:t>
            </a:r>
          </a:p>
          <a:p>
            <a:pPr lvl="0" fontAlgn="base">
              <a:lnSpc>
                <a:spcPct val="110000"/>
              </a:lnSpc>
            </a:pPr>
            <a:r>
              <a:rPr lang="en-US" dirty="0"/>
              <a:t>The presidential search committee is hosting two open forums for members of the campus community on September 24th at 10am and 3pm in the Hoff Theater in the Stamp Student Union. The search committee established a website </a:t>
            </a:r>
            <a:r>
              <a:rPr lang="en-US" u="sng" dirty="0">
                <a:hlinkClick r:id="rId6"/>
              </a:rPr>
              <a:t>https://umd.edu/presidential-search</a:t>
            </a:r>
            <a:r>
              <a:rPr lang="en-US" dirty="0"/>
              <a:t> that contains information about the search committee, the search firm, the position profile, how to provide input to the search committee and how to nominate candidates</a:t>
            </a:r>
            <a:r>
              <a:rPr lang="en-US" dirty="0" smtClean="0"/>
              <a:t>.</a:t>
            </a:r>
            <a:endParaRPr lang="en-US" dirty="0"/>
          </a:p>
        </p:txBody>
      </p:sp>
    </p:spTree>
    <p:extLst>
      <p:ext uri="{BB962C8B-B14F-4D97-AF65-F5344CB8AC3E}">
        <p14:creationId xmlns:p14="http://schemas.microsoft.com/office/powerpoint/2010/main" val="34222763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85000" lnSpcReduction="20000"/>
          </a:bodyPr>
          <a:lstStyle/>
          <a:p>
            <a:pPr marL="0" indent="0">
              <a:lnSpc>
                <a:spcPct val="110000"/>
              </a:lnSpc>
              <a:spcBef>
                <a:spcPts val="1600"/>
              </a:spcBef>
              <a:buNone/>
            </a:pPr>
            <a:r>
              <a:rPr lang="en-US" u="sng" dirty="0"/>
              <a:t>Senate Chair’s Report</a:t>
            </a:r>
            <a:endParaRPr lang="en-US" dirty="0"/>
          </a:p>
          <a:p>
            <a:pPr lvl="0" fontAlgn="base">
              <a:lnSpc>
                <a:spcPct val="110000"/>
              </a:lnSpc>
            </a:pPr>
            <a:r>
              <a:rPr lang="en-US" dirty="0"/>
              <a:t>The USM and the Board of Regents made a concerted effort to strengthen trust by emphasizing shared governance, transparency, and accountability by improving communication with campus stakeholders. The Chancellor and the Board Chair established active and open communication lines with the SEC and Senate Leadership. </a:t>
            </a:r>
          </a:p>
          <a:p>
            <a:pPr lvl="0" fontAlgn="base">
              <a:lnSpc>
                <a:spcPct val="110000"/>
              </a:lnSpc>
            </a:pPr>
            <a:r>
              <a:rPr lang="en-US" dirty="0"/>
              <a:t>The Regents appointed Louis Pope as Board Liaison for our campus. He will develop relationships and maintain regular communication with campus leadership and stakeholders in order to gain insight into the institution's priorities and challenges to help the full BOR understand our institution.</a:t>
            </a:r>
          </a:p>
          <a:p>
            <a:pPr lvl="0" fontAlgn="base">
              <a:lnSpc>
                <a:spcPct val="110000"/>
              </a:lnSpc>
            </a:pPr>
            <a:r>
              <a:rPr lang="en-US" dirty="0"/>
              <a:t>The Chancellor search is underway and the search committee anticipates naming a successor by December 2019 to prevent impacting the search for our president.</a:t>
            </a:r>
          </a:p>
        </p:txBody>
      </p:sp>
    </p:spTree>
    <p:extLst>
      <p:ext uri="{BB962C8B-B14F-4D97-AF65-F5344CB8AC3E}">
        <p14:creationId xmlns:p14="http://schemas.microsoft.com/office/powerpoint/2010/main" val="39768120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85000" lnSpcReduction="10000"/>
          </a:bodyPr>
          <a:lstStyle/>
          <a:p>
            <a:pPr marL="0" indent="0">
              <a:lnSpc>
                <a:spcPct val="110000"/>
              </a:lnSpc>
              <a:spcBef>
                <a:spcPts val="1600"/>
              </a:spcBef>
              <a:buNone/>
            </a:pPr>
            <a:r>
              <a:rPr lang="en-US" u="sng" dirty="0"/>
              <a:t>Senate Chair’s Report</a:t>
            </a:r>
            <a:endParaRPr lang="en-US" dirty="0"/>
          </a:p>
          <a:p>
            <a:pPr lvl="0" fontAlgn="base">
              <a:lnSpc>
                <a:spcPct val="110000"/>
              </a:lnSpc>
            </a:pPr>
            <a:r>
              <a:rPr lang="en-US" dirty="0"/>
              <a:t>The University will have a "Commission Liaison Guidance Visit" (CLVG) on September 25th by two Middle States staff members to explain what we should include in the report that we are expected to write by March 1, 2020. They will meet with the University’s leadership, members of the Board of Regents, USM leadership, and the Senate leadership. A small peer-review team will visit in early April 2020 to assess our progress and the Commission will meet in June, 2020 to determine whether it would be appropriate to lift the warning.</a:t>
            </a:r>
          </a:p>
          <a:p>
            <a:pPr lvl="0" fontAlgn="base">
              <a:lnSpc>
                <a:spcPct val="110000"/>
              </a:lnSpc>
            </a:pPr>
            <a:r>
              <a:rPr lang="en-US" dirty="0"/>
              <a:t>The </a:t>
            </a:r>
            <a:r>
              <a:rPr lang="en-US" u="sng" dirty="0">
                <a:hlinkClick r:id="rId5"/>
              </a:rPr>
              <a:t>Special Committee on University Finance (SCUF)</a:t>
            </a:r>
            <a:r>
              <a:rPr lang="en-US" dirty="0"/>
              <a:t> was appointed and it will be chaired by Katharine Abraham, Director of the Maryland Center for Economics and Policy and Professor, Department of Economics</a:t>
            </a:r>
            <a:r>
              <a:rPr lang="en-US" dirty="0" smtClean="0"/>
              <a:t>.</a:t>
            </a:r>
            <a:endParaRPr lang="en-US" dirty="0"/>
          </a:p>
        </p:txBody>
      </p:sp>
    </p:spTree>
    <p:extLst>
      <p:ext uri="{BB962C8B-B14F-4D97-AF65-F5344CB8AC3E}">
        <p14:creationId xmlns:p14="http://schemas.microsoft.com/office/powerpoint/2010/main" val="32142999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85000" lnSpcReduction="20000"/>
          </a:bodyPr>
          <a:lstStyle/>
          <a:p>
            <a:pPr marL="0" indent="0">
              <a:lnSpc>
                <a:spcPct val="110000"/>
              </a:lnSpc>
              <a:buNone/>
            </a:pPr>
            <a:r>
              <a:rPr lang="en-US" u="sng" dirty="0">
                <a:hlinkClick r:id="rId5"/>
              </a:rPr>
              <a:t>Special Order: </a:t>
            </a:r>
            <a:r>
              <a:rPr lang="en-US" i="1" u="sng" dirty="0">
                <a:hlinkClick r:id="rId5"/>
              </a:rPr>
              <a:t>Orientation: Senators, Senate Meetings, and Shared Governance</a:t>
            </a:r>
            <a:endParaRPr lang="en-US" dirty="0"/>
          </a:p>
          <a:p>
            <a:pPr lvl="0" fontAlgn="base">
              <a:lnSpc>
                <a:spcPct val="110000"/>
              </a:lnSpc>
            </a:pPr>
            <a:r>
              <a:rPr lang="en-US" dirty="0"/>
              <a:t>Reka Montfort, Director, University Senate, provided an overview of expectations of Senators, Senate meeting operations, and principles of shared governance.</a:t>
            </a:r>
          </a:p>
          <a:p>
            <a:pPr marL="0" indent="0">
              <a:lnSpc>
                <a:spcPct val="110000"/>
              </a:lnSpc>
              <a:buNone/>
            </a:pPr>
            <a:endParaRPr lang="en-US" dirty="0"/>
          </a:p>
          <a:p>
            <a:pPr marL="0" indent="0">
              <a:lnSpc>
                <a:spcPct val="110000"/>
              </a:lnSpc>
              <a:buNone/>
            </a:pPr>
            <a:r>
              <a:rPr lang="en-US" u="sng" dirty="0">
                <a:hlinkClick r:id="rId6"/>
              </a:rPr>
              <a:t>2018-2019 Senate Legislation Log (Senate Document #19-20-01)</a:t>
            </a:r>
            <a:r>
              <a:rPr lang="en-US" dirty="0"/>
              <a:t> </a:t>
            </a:r>
          </a:p>
          <a:p>
            <a:pPr lvl="0" fontAlgn="base">
              <a:lnSpc>
                <a:spcPct val="110000"/>
              </a:lnSpc>
            </a:pPr>
            <a:r>
              <a:rPr lang="en-US" dirty="0"/>
              <a:t>Senate Chair Lanford presented the log as an informational item.</a:t>
            </a:r>
          </a:p>
          <a:p>
            <a:pPr marL="0" indent="0">
              <a:lnSpc>
                <a:spcPct val="110000"/>
              </a:lnSpc>
              <a:buNone/>
            </a:pPr>
            <a:r>
              <a:rPr lang="en-US" dirty="0"/>
              <a:t> </a:t>
            </a:r>
          </a:p>
          <a:p>
            <a:pPr marL="0" indent="0">
              <a:lnSpc>
                <a:spcPct val="110000"/>
              </a:lnSpc>
              <a:buNone/>
            </a:pPr>
            <a:r>
              <a:rPr lang="en-US" u="sng" dirty="0">
                <a:hlinkClick r:id="rId7"/>
              </a:rPr>
              <a:t>Approval of the 2019-2020 Committee &amp; Council Slates (Senate Document #19-20-02)</a:t>
            </a:r>
            <a:r>
              <a:rPr lang="en-US" dirty="0"/>
              <a:t> </a:t>
            </a:r>
          </a:p>
          <a:p>
            <a:pPr lvl="0" fontAlgn="base">
              <a:lnSpc>
                <a:spcPct val="110000"/>
              </a:lnSpc>
            </a:pPr>
            <a:r>
              <a:rPr lang="en-US" dirty="0"/>
              <a:t>The Senate voted to approve the revised slates.</a:t>
            </a:r>
          </a:p>
        </p:txBody>
      </p:sp>
    </p:spTree>
    <p:extLst>
      <p:ext uri="{BB962C8B-B14F-4D97-AF65-F5344CB8AC3E}">
        <p14:creationId xmlns:p14="http://schemas.microsoft.com/office/powerpoint/2010/main" val="25096701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hlinkClick r:id="rId5"/>
              </a:rPr>
              <a:t>PCC Proposal to Establish a Doctorate of Public Health (Senate Document #19-20-12)</a:t>
            </a:r>
            <a:r>
              <a:rPr lang="en-US" dirty="0"/>
              <a:t> </a:t>
            </a:r>
          </a:p>
          <a:p>
            <a:pPr lvl="0" fontAlgn="base"/>
            <a:r>
              <a:rPr lang="en-US" dirty="0"/>
              <a:t>The Senate voted to approve the new degree program.</a:t>
            </a:r>
          </a:p>
          <a:p>
            <a:pPr marL="0" indent="0">
              <a:buNone/>
            </a:pPr>
            <a:endParaRPr lang="en-US" dirty="0"/>
          </a:p>
          <a:p>
            <a:pPr marL="0" indent="0">
              <a:buNone/>
            </a:pPr>
            <a:r>
              <a:rPr lang="en-US" u="sng" dirty="0">
                <a:hlinkClick r:id="rId6"/>
              </a:rPr>
              <a:t>Review of the University of Maryland, College Park Procedures for the Use of Physical Facilities (Senate Document #18-19-10)</a:t>
            </a:r>
            <a:r>
              <a:rPr lang="en-US" u="sng" dirty="0"/>
              <a:t> </a:t>
            </a:r>
            <a:endParaRPr lang="en-US" dirty="0"/>
          </a:p>
          <a:p>
            <a:pPr lvl="0" fontAlgn="base"/>
            <a:r>
              <a:rPr lang="en-US" dirty="0"/>
              <a:t>The Senate voted to approve the revised policy.</a:t>
            </a:r>
          </a:p>
        </p:txBody>
      </p:sp>
    </p:spTree>
    <p:extLst>
      <p:ext uri="{BB962C8B-B14F-4D97-AF65-F5344CB8AC3E}">
        <p14:creationId xmlns:p14="http://schemas.microsoft.com/office/powerpoint/2010/main" val="41901109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fontScale="85000" lnSpcReduction="20000"/>
          </a:bodyPr>
          <a:lstStyle/>
          <a:p>
            <a:pPr marL="227013" lvl="0" indent="-227013"/>
            <a:r>
              <a:rPr lang="en-US" sz="1800" dirty="0"/>
              <a:t>2019 BOR Staff </a:t>
            </a:r>
            <a:r>
              <a:rPr lang="en-US" sz="1800" dirty="0" smtClean="0"/>
              <a:t>Awards</a:t>
            </a:r>
            <a:endParaRPr lang="en-US" sz="1800" dirty="0"/>
          </a:p>
          <a:p>
            <a:pPr marL="227013" indent="-227013" fontAlgn="base">
              <a:buNone/>
            </a:pPr>
            <a:r>
              <a:rPr lang="en-US" sz="1800" dirty="0" smtClean="0"/>
              <a:t>	</a:t>
            </a:r>
            <a:r>
              <a:rPr lang="en-US" sz="1800" dirty="0" smtClean="0">
                <a:hlinkClick r:id="rId5"/>
              </a:rPr>
              <a:t>https</a:t>
            </a:r>
            <a:r>
              <a:rPr lang="en-US" sz="1800" dirty="0">
                <a:hlinkClick r:id="rId5"/>
              </a:rPr>
              <a:t>://senate.umd.edu/bor-staff-awards</a:t>
            </a:r>
            <a:endParaRPr lang="en-US" sz="1800" dirty="0"/>
          </a:p>
          <a:p>
            <a:pPr marL="227013" lvl="0" indent="-227013"/>
            <a:r>
              <a:rPr lang="en-US" sz="1800" dirty="0"/>
              <a:t>Presidential Search</a:t>
            </a:r>
          </a:p>
          <a:p>
            <a:pPr marL="227013" indent="-227013" fontAlgn="base">
              <a:buNone/>
            </a:pPr>
            <a:r>
              <a:rPr lang="en-US" sz="1800" dirty="0" smtClean="0"/>
              <a:t>	</a:t>
            </a:r>
            <a:r>
              <a:rPr lang="en-US" sz="1800" dirty="0" smtClean="0">
                <a:hlinkClick r:id="rId6"/>
              </a:rPr>
              <a:t>https</a:t>
            </a:r>
            <a:r>
              <a:rPr lang="en-US" sz="1800" dirty="0">
                <a:hlinkClick r:id="rId6"/>
              </a:rPr>
              <a:t>://umd.edu/presidential-</a:t>
            </a:r>
            <a:r>
              <a:rPr lang="en-US" sz="1800" dirty="0" smtClean="0">
                <a:hlinkClick r:id="rId6"/>
              </a:rPr>
              <a:t>search</a:t>
            </a:r>
            <a:endParaRPr lang="en-US" sz="1800" dirty="0"/>
          </a:p>
          <a:p>
            <a:pPr marL="227013" lvl="0" indent="-227013"/>
            <a:r>
              <a:rPr lang="en-US" sz="1800" dirty="0"/>
              <a:t>Special Committee on University Finance (SCUF)</a:t>
            </a:r>
          </a:p>
          <a:p>
            <a:pPr marL="227013" indent="-227013" fontAlgn="base">
              <a:buNone/>
            </a:pPr>
            <a:r>
              <a:rPr lang="en-US" sz="1800" dirty="0" smtClean="0"/>
              <a:t>	</a:t>
            </a:r>
            <a:r>
              <a:rPr lang="en-US" sz="1800" u="sng" dirty="0" smtClean="0">
                <a:hlinkClick r:id="rId7"/>
              </a:rPr>
              <a:t>https</a:t>
            </a:r>
            <a:r>
              <a:rPr lang="en-US" sz="1800" u="sng" dirty="0">
                <a:hlinkClick r:id="rId7"/>
              </a:rPr>
              <a:t>://senate.umd.edu/committee/scuf</a:t>
            </a:r>
            <a:endParaRPr lang="en-US" sz="1800" dirty="0"/>
          </a:p>
          <a:p>
            <a:pPr marL="227013" lvl="0" indent="-227013"/>
            <a:r>
              <a:rPr lang="en-US" sz="1800" dirty="0"/>
              <a:t>Special Order: </a:t>
            </a:r>
            <a:r>
              <a:rPr lang="en-US" sz="1800" i="1" dirty="0"/>
              <a:t>Orientation: Senators, Senate Meetings, and Shared Governance</a:t>
            </a:r>
            <a:endParaRPr lang="en-US" sz="1800" dirty="0"/>
          </a:p>
          <a:p>
            <a:pPr marL="227013" indent="-227013" fontAlgn="base">
              <a:buNone/>
            </a:pPr>
            <a:r>
              <a:rPr lang="en-US" sz="1800" dirty="0" smtClean="0"/>
              <a:t>	</a:t>
            </a:r>
            <a:r>
              <a:rPr lang="en-US" sz="1800" u="sng" dirty="0" smtClean="0">
                <a:hlinkClick r:id="rId8"/>
              </a:rPr>
              <a:t>https</a:t>
            </a:r>
            <a:r>
              <a:rPr lang="en-US" sz="1800" u="sng" dirty="0">
                <a:hlinkClick r:id="rId8"/>
              </a:rPr>
              <a:t>://prezi.com/view/PMlp9oqnqFNAD0yzBxja/</a:t>
            </a:r>
            <a:r>
              <a:rPr lang="en-US" sz="1800" u="sng" dirty="0"/>
              <a:t> </a:t>
            </a:r>
          </a:p>
          <a:p>
            <a:pPr marL="227013" lvl="0" indent="-227013"/>
            <a:r>
              <a:rPr lang="en-US" sz="1800" dirty="0"/>
              <a:t>2018-2019 Senate Legislation Log (Senate Document #19-20-01) </a:t>
            </a:r>
          </a:p>
          <a:p>
            <a:pPr marL="227013" indent="-227013" fontAlgn="base">
              <a:buNone/>
            </a:pPr>
            <a:r>
              <a:rPr lang="en-US" sz="1800" dirty="0" smtClean="0"/>
              <a:t>	</a:t>
            </a:r>
            <a:r>
              <a:rPr lang="en-US" sz="1800" u="sng" dirty="0" smtClean="0">
                <a:hlinkClick r:id="rId9"/>
              </a:rPr>
              <a:t>https</a:t>
            </a:r>
            <a:r>
              <a:rPr lang="en-US" sz="1800" u="sng" dirty="0">
                <a:hlinkClick r:id="rId9"/>
              </a:rPr>
              <a:t>://senate.umd.edu/system/files/resources/MeetingMaterials/091219/2018-2019_Legislation_Log_19-20-01.pdf</a:t>
            </a:r>
            <a:r>
              <a:rPr lang="en-US" sz="1800" u="sng" dirty="0"/>
              <a:t> </a:t>
            </a:r>
          </a:p>
          <a:p>
            <a:pPr marL="227013" lvl="0" indent="-227013"/>
            <a:r>
              <a:rPr lang="en-US" sz="1800" dirty="0"/>
              <a:t>Approval of the 2019-2020 Committee &amp; Council Slates (Senate Document #19-20-02) </a:t>
            </a:r>
          </a:p>
          <a:p>
            <a:pPr marL="227013" indent="-227013" fontAlgn="base">
              <a:buNone/>
            </a:pPr>
            <a:r>
              <a:rPr lang="en-US" sz="1800" dirty="0" smtClean="0"/>
              <a:t>	</a:t>
            </a:r>
            <a:r>
              <a:rPr lang="en-US" sz="1800" u="sng" dirty="0" smtClean="0">
                <a:hlinkClick r:id="rId10"/>
              </a:rPr>
              <a:t>https</a:t>
            </a:r>
            <a:r>
              <a:rPr lang="en-US" sz="1800" u="sng" dirty="0">
                <a:hlinkClick r:id="rId10"/>
              </a:rPr>
              <a:t>://senate.umd.edu/system/files/resources/MeetingMaterials/091219/ComonCom_Slates_19-20-02.pdf</a:t>
            </a:r>
            <a:r>
              <a:rPr lang="en-US" sz="1800" dirty="0"/>
              <a:t> </a:t>
            </a:r>
          </a:p>
          <a:p>
            <a:pPr marL="227013" lvl="0" indent="-227013"/>
            <a:r>
              <a:rPr lang="en-US" sz="1800" dirty="0"/>
              <a:t>PCC Proposal to Establish a Doctorate of Public Health (Senate Document #19-20-12)</a:t>
            </a:r>
          </a:p>
          <a:p>
            <a:pPr marL="227013" indent="-227013" fontAlgn="base">
              <a:buNone/>
            </a:pPr>
            <a:r>
              <a:rPr lang="en-US" sz="1800" dirty="0" smtClean="0"/>
              <a:t>	</a:t>
            </a:r>
            <a:r>
              <a:rPr lang="en-US" sz="1800" u="sng" dirty="0" smtClean="0">
                <a:hlinkClick r:id="rId11"/>
              </a:rPr>
              <a:t>https</a:t>
            </a:r>
            <a:r>
              <a:rPr lang="en-US" sz="1800" u="sng" dirty="0">
                <a:hlinkClick r:id="rId11"/>
              </a:rPr>
              <a:t>://senate.umd.edu/system/files/resources/MeetingMaterials/091219/PCC_SPHL_Doctorate_Public_Health_19-20-12.pdf</a:t>
            </a:r>
            <a:r>
              <a:rPr lang="en-US" sz="1800" dirty="0"/>
              <a:t> </a:t>
            </a:r>
          </a:p>
          <a:p>
            <a:pPr marL="227013" lvl="0" indent="-227013"/>
            <a:r>
              <a:rPr lang="en-US" sz="1800" dirty="0"/>
              <a:t>Review of the University of Maryland, College Park Procedures for the Use of Physical Facilities (Senate Document #18-19-10) </a:t>
            </a:r>
          </a:p>
          <a:p>
            <a:pPr marL="227013" indent="-227013" fontAlgn="base">
              <a:buNone/>
            </a:pPr>
            <a:r>
              <a:rPr lang="en-US" sz="1800" dirty="0" smtClean="0"/>
              <a:t>	</a:t>
            </a:r>
            <a:r>
              <a:rPr lang="en-US" sz="1800" u="sng" dirty="0" smtClean="0">
                <a:hlinkClick r:id="rId12"/>
              </a:rPr>
              <a:t>https</a:t>
            </a:r>
            <a:r>
              <a:rPr lang="en-US" sz="1800" u="sng" dirty="0">
                <a:hlinkClick r:id="rId12"/>
              </a:rPr>
              <a:t>://senate.umd.edu/system/files/resources/MeetingMaterials/091219/Campus_Affairs_Facilities_Use_18-19-10.pdf</a:t>
            </a:r>
            <a:r>
              <a:rPr lang="en-US" sz="1800" dirty="0"/>
              <a:t> </a:t>
            </a:r>
          </a:p>
        </p:txBody>
      </p:sp>
    </p:spTree>
    <p:extLst>
      <p:ext uri="{BB962C8B-B14F-4D97-AF65-F5344CB8AC3E}">
        <p14:creationId xmlns:p14="http://schemas.microsoft.com/office/powerpoint/2010/main" val="163976797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452</TotalTime>
  <Words>481</Words>
  <Application>Microsoft Macintosh PowerPoint</Application>
  <PresentationFormat>Custom</PresentationFormat>
  <Paragraphs>95</Paragraphs>
  <Slides>7</Slides>
  <Notes>6</Notes>
  <HiddenSlides>0</HiddenSlides>
  <MMClips>0</MMClips>
  <ScaleCrop>false</ScaleCrop>
  <HeadingPairs>
    <vt:vector size="4" baseType="variant">
      <vt:variant>
        <vt:lpstr>Theme</vt:lpstr>
      </vt:variant>
      <vt:variant>
        <vt:i4>15</vt:i4>
      </vt:variant>
      <vt:variant>
        <vt:lpstr>Slide Titles</vt:lpstr>
      </vt:variant>
      <vt:variant>
        <vt:i4>7</vt:i4>
      </vt:variant>
    </vt:vector>
  </HeadingPairs>
  <TitlesOfParts>
    <vt:vector size="22" baseType="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Reka</cp:lastModifiedBy>
  <cp:revision>73</cp:revision>
  <dcterms:created xsi:type="dcterms:W3CDTF">2017-09-04T22:41:22Z</dcterms:created>
  <dcterms:modified xsi:type="dcterms:W3CDTF">2019-09-18T14:34:33Z</dcterms:modified>
</cp:coreProperties>
</file>