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2" r:id="rId2"/>
    <p:sldMasterId id="2147483704" r:id="rId3"/>
    <p:sldMasterId id="2147483706" r:id="rId4"/>
    <p:sldMasterId id="2147483708" r:id="rId5"/>
    <p:sldMasterId id="2147483710" r:id="rId6"/>
    <p:sldMasterId id="2147483712" r:id="rId7"/>
    <p:sldMasterId id="2147483714" r:id="rId8"/>
    <p:sldMasterId id="2147483717" r:id="rId9"/>
    <p:sldMasterId id="2147483719" r:id="rId10"/>
    <p:sldMasterId id="2147483721" r:id="rId11"/>
    <p:sldMasterId id="2147483723" r:id="rId12"/>
    <p:sldMasterId id="2147483725" r:id="rId13"/>
    <p:sldMasterId id="2147483727" r:id="rId14"/>
    <p:sldMasterId id="2147483729" r:id="rId15"/>
  </p:sldMasterIdLst>
  <p:notesMasterIdLst>
    <p:notesMasterId r:id="rId24"/>
  </p:notesMasterIdLst>
  <p:sldIdLst>
    <p:sldId id="321" r:id="rId16"/>
    <p:sldId id="343" r:id="rId17"/>
    <p:sldId id="346" r:id="rId18"/>
    <p:sldId id="345" r:id="rId19"/>
    <p:sldId id="347" r:id="rId20"/>
    <p:sldId id="348" r:id="rId21"/>
    <p:sldId id="349" r:id="rId22"/>
    <p:sldId id="340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E17"/>
    <a:srgbClr val="E4C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9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viewProps" Target="viewProps.xml"/><Relationship Id="rId10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5400720"/>
        <c:axId val="645401280"/>
        <c:axId val="532000384"/>
      </c:bar3DChart>
      <c:catAx>
        <c:axId val="64540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5401280"/>
        <c:crosses val="autoZero"/>
        <c:auto val="1"/>
        <c:lblAlgn val="ctr"/>
        <c:lblOffset val="100"/>
        <c:noMultiLvlLbl val="0"/>
      </c:catAx>
      <c:valAx>
        <c:axId val="64540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5400720"/>
        <c:crosses val="autoZero"/>
        <c:crossBetween val="between"/>
      </c:valAx>
      <c:serAx>
        <c:axId val="532000384"/>
        <c:scaling>
          <c:orientation val="minMax"/>
        </c:scaling>
        <c:delete val="0"/>
        <c:axPos val="b"/>
        <c:majorTickMark val="out"/>
        <c:minorTickMark val="none"/>
        <c:tickLblPos val="nextTo"/>
        <c:crossAx val="64540128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5404640"/>
        <c:axId val="645405200"/>
        <c:axId val="532001008"/>
      </c:bar3DChart>
      <c:catAx>
        <c:axId val="6454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5405200"/>
        <c:crosses val="autoZero"/>
        <c:auto val="1"/>
        <c:lblAlgn val="ctr"/>
        <c:lblOffset val="100"/>
        <c:noMultiLvlLbl val="0"/>
      </c:catAx>
      <c:valAx>
        <c:axId val="64540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5404640"/>
        <c:crosses val="autoZero"/>
        <c:crossBetween val="between"/>
      </c:valAx>
      <c:serAx>
        <c:axId val="53200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64540520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F1D7F-6098-F943-A299-FF519F3916C0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D5BD3-A954-1545-A124-E1B25878CF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9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9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06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31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8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1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7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9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0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3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>
            <p:extLst>
              <p:ext uri="{D42A27DB-BD31-4B8C-83A1-F6EECF244321}">
                <p14:modId xmlns:p14="http://schemas.microsoft.com/office/powerpoint/2010/main" val="2996115174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71524816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788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44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47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115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3526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251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1684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19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1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9777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2354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988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4341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880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405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9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0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5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8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5360-EFBB-43F0-89C6-6A465E09648E}" type="datetimeFigureOut">
              <a:rPr lang="en-US" smtClean="0"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1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26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566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16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132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76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33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72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3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73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76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57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57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37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4/30/2018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20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nate.umd.edu/join-committee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nate.umd.edu/system/files/resources/billDocuments/17-18-23/stage3/PCC_EDUC_Rename_PhD_Human_Development_17-18-23.pdf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nate.umd.edu/system/files/resources/billDocuments/17-18-24/stage3/PCC_EDUC_Rename_Masters_Human_Development_17-18-24.pdf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nate.umd.edu/system/files/resources/billDocuments/16-17-28/stage4/FAC_APPS_Policy_16-17-28_Senate_Amended.pdf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nate.umd.edu/system/files/resources/billDocuments/17-18-03/stage3/Inclusion_Respect_Task_Force_17-18-03_Senate_Amended.pdf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nate.umd.edu/system/files/resources/billDocuments/17-18-03/stage3/Inclusion_Respect_Task_Force_17-18-03_Senate_Amended.pdf" TargetMode="External"/><Relationship Id="rId3" Type="http://schemas.openxmlformats.org/officeDocument/2006/relationships/hyperlink" Target="https://www.senate.umd.edu/join-committee" TargetMode="External"/><Relationship Id="rId7" Type="http://schemas.openxmlformats.org/officeDocument/2006/relationships/hyperlink" Target="https://www.senate.umd.edu/system/files/resources/billDocuments/16-17-28/stage4/FAC_APPS_Policy_16-17-28_Senate_Amended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nate.umd.edu/system/files/resources/billDocuments/17-18-24/stage3/PCC_EDUC_Rename_Masters_Human_Development_17-18-24.pdf" TargetMode="External"/><Relationship Id="rId5" Type="http://schemas.openxmlformats.org/officeDocument/2006/relationships/hyperlink" Target="https://www.senate.umd.edu/system/files/resources/billDocuments/17-18-23/stage3/PCC_EDUC_Rename_PhD_Human_Development_17-18-23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senate.umd.edu/senate-meetings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Senate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April 24, 2018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2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956421"/>
            <a:ext cx="11702062" cy="4444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u="sng" dirty="0" smtClean="0"/>
          </a:p>
          <a:p>
            <a:endParaRPr lang="en-US" sz="4200" u="sng" dirty="0" smtClean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6" name="Picture 15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Senate Chair’s Report</a:t>
            </a:r>
          </a:p>
          <a:p>
            <a:pPr lvl="0"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Members of the campus community can sign up to serve on a Senate committee in 2018-2019 through April 30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are openings for faculty, staff, and students. Tenured/tenure-track faculty and non-exempt staff volunteers are still needed.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information on how to submit your application, please visit the Senate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website.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956421"/>
            <a:ext cx="11702062" cy="4444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u="sng" dirty="0" smtClean="0"/>
          </a:p>
          <a:p>
            <a:endParaRPr lang="en-US" sz="4200" u="sng" dirty="0" smtClean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6" name="Picture 15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825625"/>
            <a:ext cx="10515600" cy="480563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Senate Chair’s Report</a:t>
            </a:r>
          </a:p>
          <a:p>
            <a:pPr>
              <a:lnSpc>
                <a:spcPct val="130000"/>
              </a:lnSpc>
            </a:pPr>
            <a:r>
              <a:rPr lang="en-US" sz="12000" dirty="0">
                <a:latin typeface="Arial" panose="020B0604020202020204" pitchFamily="34" charset="0"/>
                <a:cs typeface="Arial" panose="020B0604020202020204" pitchFamily="34" charset="0"/>
              </a:rPr>
              <a:t>The April 24th Senate meeting was the last meeting for outgoing Senators. </a:t>
            </a:r>
            <a:endParaRPr lang="en-US" sz="1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2000" dirty="0">
                <a:latin typeface="Arial" panose="020B0604020202020204" pitchFamily="34" charset="0"/>
                <a:cs typeface="Arial" panose="020B0604020202020204" pitchFamily="34" charset="0"/>
              </a:rPr>
              <a:t>incoming and continuing Senators will be seated at the Senate Transition Meeting on May 9th. </a:t>
            </a:r>
            <a:endParaRPr lang="en-US" sz="1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2000" dirty="0">
                <a:latin typeface="Arial" panose="020B0604020202020204" pitchFamily="34" charset="0"/>
                <a:cs typeface="Arial" panose="020B0604020202020204" pitchFamily="34" charset="0"/>
              </a:rPr>
              <a:t>the May 9th meeting, Senators will vote for the Chair-Elect, the Senate Executive Committee, the Committee on Committees, and the Senate-elected membership of various councils for the 2018-2019 academic year.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956421"/>
            <a:ext cx="11702062" cy="4444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u="sng" dirty="0" smtClean="0"/>
          </a:p>
          <a:p>
            <a:endParaRPr lang="en-US" sz="4200" u="sng" dirty="0" smtClean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6" name="Picture 15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PCC Proposal to Rename the PhD Program in “Human Development Education” to “Human Development” (Senate Document #17-18-23)</a:t>
            </a: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</a:t>
            </a:r>
            <a:endParaRPr lang="en-US" sz="3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Senate voted to approve the name change to the program.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956421"/>
            <a:ext cx="11702062" cy="4444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u="sng" dirty="0" smtClean="0"/>
          </a:p>
          <a:p>
            <a:endParaRPr lang="en-US" sz="4200" u="sng" dirty="0" smtClean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6" name="Picture 15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838199" y="1825625"/>
            <a:ext cx="10892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PCC Proposal to Rename the Master’s Program in “Human Development Education” to “Human Development” (Senate Document #17-18-24)</a:t>
            </a: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</a:t>
            </a:r>
            <a:endParaRPr lang="en-US" sz="3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Senate voted to approve the name change to the program.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956421"/>
            <a:ext cx="11702062" cy="4444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u="sng" dirty="0" smtClean="0"/>
          </a:p>
          <a:p>
            <a:endParaRPr lang="en-US" sz="4200" u="sng" dirty="0" smtClean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6" name="Picture 15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838199" y="1825625"/>
            <a:ext cx="10892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Revisions 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to the UMD Policy on Appointment, Promotion, and Permanent Status of Library Faculty (Senate Document # 16-17-28)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</a:t>
            </a:r>
            <a:endParaRPr lang="en-US" sz="3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Senate approved two amendments that incorporate language on the higher-level review process for both appointments and promotions, and language on negative and split decisions.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Senate voted to approve the revised policy, as amended.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956421"/>
            <a:ext cx="11702062" cy="4444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u="sng" dirty="0" smtClean="0"/>
          </a:p>
          <a:p>
            <a:endParaRPr lang="en-US" sz="4200" u="sng" dirty="0" smtClean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6" name="Picture 15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838199" y="1825625"/>
            <a:ext cx="10892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u="sng" dirty="0" smtClean="0">
                <a:hlinkClick r:id="rId5"/>
              </a:rPr>
              <a:t>Inclusion </a:t>
            </a:r>
            <a:r>
              <a:rPr lang="en-US" sz="3600" u="sng" dirty="0">
                <a:hlinkClick r:id="rId5"/>
              </a:rPr>
              <a:t>and Respect at the University of Maryland (Senate Document #17-18-03)</a:t>
            </a:r>
            <a:r>
              <a:rPr lang="en-US" sz="3600" dirty="0">
                <a:hlinkClick r:id="rId5"/>
              </a:rPr>
              <a:t> </a:t>
            </a:r>
            <a:endParaRPr lang="en-US" sz="3600" dirty="0"/>
          </a:p>
          <a:p>
            <a:pPr lvl="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Senate approved an additional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training opportunities for those in instructional roles in the Prevention &amp; Education.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Senate voted to approve the task force’s recommendations, as amended.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2" y="685533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Relevant Links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1518733"/>
            <a:ext cx="11702062" cy="52835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to Join a Senate Committee</a:t>
            </a:r>
            <a:b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8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6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://www.senate.umd.edu/join-committee</a:t>
            </a:r>
            <a:endParaRPr lang="en-US" sz="6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Spring Senate Meetings 2018</a:t>
            </a:r>
            <a:b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8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US" sz="68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en-US" sz="68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www.senate.umd.edu/senate-meetings</a:t>
            </a:r>
            <a:endParaRPr lang="en-US" sz="6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PCC Proposal to Rename the PhD Program in “Human Development Education” to “Human Development”</a:t>
            </a: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(Senate Document #17-18-23)</a:t>
            </a:r>
            <a:b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https://www.senate.umd.edu/system/files/resources/billDocuments/17-18-23/stage3/PCC_EDUC_Rename_PhD_Human_Development_17-18-23.pdf</a:t>
            </a:r>
            <a:endParaRPr lang="en-US" sz="6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PCC Proposal to Rename the Master’s Program in “Human Development Education” to “Human Development” (Senate Document #17-18-24) </a:t>
            </a:r>
            <a:b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www.senate.umd.edu/system/files/resources/billDocuments/17-18-24/stage3/PCC_EDUC_Rename_Masters_Human_Development_17-18-24.pdf</a:t>
            </a:r>
            <a:endParaRPr lang="en-US" sz="6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Revisions to the UMD Policy on Appointment, Promotion, and Permanent Status of Library Faculty (Senate Document #16-17-28)</a:t>
            </a:r>
            <a:b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8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</a:t>
            </a:r>
            <a:r>
              <a:rPr lang="en-US" sz="68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://</a:t>
            </a:r>
            <a:r>
              <a:rPr lang="en-US" sz="68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www.senate.umd.edu/system/files/resources/billDocuments/16-17-28/stage4/FAC_APPS_Policy_16-17-28_Senate_Amended.pdf</a:t>
            </a:r>
            <a:endParaRPr lang="en-US" sz="6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Inclusion and Respect at the University of Maryland (Senate </a:t>
            </a: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>Document #</a:t>
            </a:r>
            <a:r>
              <a:rPr lang="en-US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17-18-03)</a:t>
            </a:r>
            <a: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8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https://www.senate.umd.edu/system/files/resources/billDocuments/17-18-03/stage3/Inclusion_Respect_Task_Force_17-18-03_Senate_Amended.pdf</a:t>
            </a:r>
            <a:endParaRPr lang="en-US" sz="6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7200" u="sng" dirty="0" smtClean="0"/>
          </a:p>
          <a:p>
            <a:pPr>
              <a:lnSpc>
                <a:spcPct val="110000"/>
              </a:lnSpc>
            </a:pPr>
            <a:endParaRPr lang="en-US" sz="7200" dirty="0" smtClean="0"/>
          </a:p>
          <a:p>
            <a:pPr>
              <a:lnSpc>
                <a:spcPct val="120000"/>
              </a:lnSpc>
            </a:pPr>
            <a:endParaRPr lang="en-US" sz="7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7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7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u="sng" dirty="0"/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9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APRIL 24, 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8" name="Picture 1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8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0497672-b765-41bd-aa25-a4f93b71a9fd"/>
  <p:tag name="WASPOLLED" val="B66E01EFC7A14AFC8282E51FAD903040"/>
  <p:tag name="TPVERSION" val="6"/>
  <p:tag name="TPFULLVERSION" val="7.5.8.4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Senate">
  <a:themeElements>
    <a:clrScheme name="Sena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FFC000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C00000"/>
      </a:hlink>
      <a:folHlink>
        <a:srgbClr val="C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nate" id="{2D616F40-BC23-4586-8C16-C951F3592D13}" vid="{88D69AA8-767A-49E2-9451-86C3910ADB9A}"/>
    </a:ext>
  </a:extLst>
</a:theme>
</file>

<file path=ppt/theme/theme10.xml><?xml version="1.0" encoding="utf-8"?>
<a:theme xmlns:a="http://schemas.openxmlformats.org/drawingml/2006/main" name="15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1.xml><?xml version="1.0" encoding="utf-8"?>
<a:theme xmlns:a="http://schemas.openxmlformats.org/drawingml/2006/main" name="16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2.xml><?xml version="1.0" encoding="utf-8"?>
<a:theme xmlns:a="http://schemas.openxmlformats.org/drawingml/2006/main" name="1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3.xml><?xml version="1.0" encoding="utf-8"?>
<a:theme xmlns:a="http://schemas.openxmlformats.org/drawingml/2006/main" name="1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4.xml><?xml version="1.0" encoding="utf-8"?>
<a:theme xmlns:a="http://schemas.openxmlformats.org/drawingml/2006/main" name="1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5.xml><?xml version="1.0" encoding="utf-8"?>
<a:theme xmlns:a="http://schemas.openxmlformats.org/drawingml/2006/main" name="2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3.xml><?xml version="1.0" encoding="utf-8"?>
<a:theme xmlns:a="http://schemas.openxmlformats.org/drawingml/2006/main" name="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4.xml><?xml version="1.0" encoding="utf-8"?>
<a:theme xmlns:a="http://schemas.openxmlformats.org/drawingml/2006/main" name="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5.xml><?xml version="1.0" encoding="utf-8"?>
<a:theme xmlns:a="http://schemas.openxmlformats.org/drawingml/2006/main" name="1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6.xml><?xml version="1.0" encoding="utf-8"?>
<a:theme xmlns:a="http://schemas.openxmlformats.org/drawingml/2006/main" name="11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7.xml><?xml version="1.0" encoding="utf-8"?>
<a:theme xmlns:a="http://schemas.openxmlformats.org/drawingml/2006/main" name="12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8.xml><?xml version="1.0" encoding="utf-8"?>
<a:theme xmlns:a="http://schemas.openxmlformats.org/drawingml/2006/main" name="13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9.xml><?xml version="1.0" encoding="utf-8"?>
<a:theme xmlns:a="http://schemas.openxmlformats.org/drawingml/2006/main" name="14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Slides 2017</Template>
  <TotalTime>610</TotalTime>
  <Words>392</Words>
  <Application>Microsoft Office PowerPoint</Application>
  <PresentationFormat>Widescreen</PresentationFormat>
  <Paragraphs>98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8</vt:i4>
      </vt:variant>
    </vt:vector>
  </HeadingPairs>
  <TitlesOfParts>
    <vt:vector size="28" baseType="lpstr">
      <vt:lpstr>MS PGothic</vt:lpstr>
      <vt:lpstr>MS PGothic</vt:lpstr>
      <vt:lpstr>Arial</vt:lpstr>
      <vt:lpstr>Calibri</vt:lpstr>
      <vt:lpstr>Times New Roman</vt:lpstr>
      <vt:lpstr>Senate</vt:lpstr>
      <vt:lpstr>7_MCQ</vt:lpstr>
      <vt:lpstr>8_MCQ</vt:lpstr>
      <vt:lpstr>9_MCQ</vt:lpstr>
      <vt:lpstr>10_MCQ</vt:lpstr>
      <vt:lpstr>11_MCQ</vt:lpstr>
      <vt:lpstr>12_MCQ</vt:lpstr>
      <vt:lpstr>13_MCQ</vt:lpstr>
      <vt:lpstr>14_MCQ</vt:lpstr>
      <vt:lpstr>15_MCQ</vt:lpstr>
      <vt:lpstr>16_MCQ</vt:lpstr>
      <vt:lpstr>17_MCQ</vt:lpstr>
      <vt:lpstr>18_MCQ</vt:lpstr>
      <vt:lpstr>19_MCQ</vt:lpstr>
      <vt:lpstr>20_MCQ</vt:lpstr>
      <vt:lpstr>Senate Meeting Summary</vt:lpstr>
      <vt:lpstr>Summary</vt:lpstr>
      <vt:lpstr>Summary</vt:lpstr>
      <vt:lpstr>Summary</vt:lpstr>
      <vt:lpstr>Summary</vt:lpstr>
      <vt:lpstr>Summary</vt:lpstr>
      <vt:lpstr>Summary</vt:lpstr>
      <vt:lpstr>Relevant Links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Reka Montfort</dc:creator>
  <cp:lastModifiedBy>Senate</cp:lastModifiedBy>
  <cp:revision>91</cp:revision>
  <dcterms:created xsi:type="dcterms:W3CDTF">2017-09-04T22:41:22Z</dcterms:created>
  <dcterms:modified xsi:type="dcterms:W3CDTF">2018-04-30T15:48:02Z</dcterms:modified>
</cp:coreProperties>
</file>