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2" r:id="rId2"/>
    <p:sldMasterId id="2147483704" r:id="rId3"/>
    <p:sldMasterId id="2147483706" r:id="rId4"/>
    <p:sldMasterId id="2147483708" r:id="rId5"/>
    <p:sldMasterId id="2147483710" r:id="rId6"/>
    <p:sldMasterId id="2147483712" r:id="rId7"/>
    <p:sldMasterId id="2147483714" r:id="rId8"/>
    <p:sldMasterId id="2147483717" r:id="rId9"/>
    <p:sldMasterId id="2147483719" r:id="rId10"/>
    <p:sldMasterId id="2147483721" r:id="rId11"/>
    <p:sldMasterId id="2147483723" r:id="rId12"/>
    <p:sldMasterId id="2147483725" r:id="rId13"/>
    <p:sldMasterId id="2147483727" r:id="rId14"/>
    <p:sldMasterId id="2147483729" r:id="rId15"/>
  </p:sldMasterIdLst>
  <p:notesMasterIdLst>
    <p:notesMasterId r:id="rId22"/>
  </p:notesMasterIdLst>
  <p:sldIdLst>
    <p:sldId id="321" r:id="rId16"/>
    <p:sldId id="349" r:id="rId17"/>
    <p:sldId id="346" r:id="rId18"/>
    <p:sldId id="350" r:id="rId19"/>
    <p:sldId id="347" r:id="rId20"/>
    <p:sldId id="340" r:id="rId21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E17"/>
    <a:srgbClr val="E4C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9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tags" Target="tags/tag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10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A-44BA-A2CE-9DFAFE6A14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A-44BA-A2CE-9DFAFE6A14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0A-44BA-A2CE-9DFAFE6A1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734784"/>
        <c:axId val="252058768"/>
        <c:axId val="118062720"/>
      </c:bar3DChart>
      <c:catAx>
        <c:axId val="11873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2058768"/>
        <c:crosses val="autoZero"/>
        <c:auto val="1"/>
        <c:lblAlgn val="ctr"/>
        <c:lblOffset val="100"/>
        <c:noMultiLvlLbl val="0"/>
      </c:catAx>
      <c:valAx>
        <c:axId val="252058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734784"/>
        <c:crosses val="autoZero"/>
        <c:crossBetween val="between"/>
      </c:valAx>
      <c:serAx>
        <c:axId val="11806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25205876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A-44BA-A2CE-9DFAFE6A14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A-44BA-A2CE-9DFAFE6A14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0A-44BA-A2CE-9DFAFE6A1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2062128"/>
        <c:axId val="252062688"/>
        <c:axId val="118063344"/>
      </c:bar3DChart>
      <c:catAx>
        <c:axId val="25206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2062688"/>
        <c:crosses val="autoZero"/>
        <c:auto val="1"/>
        <c:lblAlgn val="ctr"/>
        <c:lblOffset val="100"/>
        <c:noMultiLvlLbl val="0"/>
      </c:catAx>
      <c:valAx>
        <c:axId val="25206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062128"/>
        <c:crosses val="autoZero"/>
        <c:crossBetween val="between"/>
      </c:valAx>
      <c:serAx>
        <c:axId val="118063344"/>
        <c:scaling>
          <c:orientation val="minMax"/>
        </c:scaling>
        <c:delete val="0"/>
        <c:axPos val="b"/>
        <c:majorTickMark val="out"/>
        <c:minorTickMark val="none"/>
        <c:tickLblPos val="nextTo"/>
        <c:crossAx val="25206268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F1D7F-6098-F943-A299-FF519F3916C0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D5BD3-A954-1545-A124-E1B25878CF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9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7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9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0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3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6" name="TPChart" hidden="1"/>
          <p:cNvGraphicFramePr/>
          <p:nvPr>
            <p:extLst>
              <p:ext uri="{D42A27DB-BD31-4B8C-83A1-F6EECF244321}">
                <p14:modId xmlns:p14="http://schemas.microsoft.com/office/powerpoint/2010/main" val="2996115174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715248169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7887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944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47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1154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3526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251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1684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19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1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9777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2354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2988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4341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880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405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91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0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5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2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8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5360-EFBB-43F0-89C6-6A465E09648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1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26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566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816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132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76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33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72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43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73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76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57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357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37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3/26/2018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20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e.umd.edu/2018_senate_elected_coms" TargetMode="External"/><Relationship Id="rId2" Type="http://schemas.openxmlformats.org/officeDocument/2006/relationships/hyperlink" Target="https://www.senate.umd.edu/result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enate.umd.edu/system/files/resources/MeetingMaterials/03082018/04-Campus_Affairs_Symbols_17-18-1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enate.umd.edu/system/files/resources/MeetingMaterials/03082018/04-Campus_Affairs_Symbols_17-18-1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enate.umd.edu/system/files/resources/MeetingMaterials/03082018/05-Strategic_Plan_Update_Presentati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nate.umd.edu/system/files/resources/MeetingMaterials/03082018/05-Strategic_Plan_Update_Presentation.pdf" TargetMode="External"/><Relationship Id="rId3" Type="http://schemas.openxmlformats.org/officeDocument/2006/relationships/hyperlink" Target="https://www.senate.umd.edu/results" TargetMode="External"/><Relationship Id="rId7" Type="http://schemas.openxmlformats.org/officeDocument/2006/relationships/hyperlink" Target="https://www.senate.umd.edu/system/files/resources/MeetingMaterials/03082018/04-Campus_Affairs_Symbols_17-18-1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nate.umd.edu/sites/default/files/resources/billDocuments/16-17-08/stage6/SCC_Code_Student_Conduct_16-17-08.pdf" TargetMode="External"/><Relationship Id="rId5" Type="http://schemas.openxmlformats.org/officeDocument/2006/relationships/hyperlink" Target="https://www.senate.umd.edu/senate-meetings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senate.umd.edu/2018_senate_elected_coms" TargetMode="Externa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Senate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March 8, 2018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="" xmlns:a16="http://schemas.microsoft.com/office/drawing/2014/main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="" xmlns:a16="http://schemas.microsoft.com/office/drawing/2014/main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MARCH </a:t>
              </a:r>
              <a:r>
                <a:rPr lang="en-US" sz="2000" b="1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="" xmlns:a16="http://schemas.microsoft.com/office/drawing/2014/main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72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/>
              <a:t>Senate Chair’s Report</a:t>
            </a:r>
          </a:p>
          <a:p>
            <a:pPr lvl="0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/>
              <a:t>results of the staff, student, and single-member constituency elections for 2018-2019 can be found on the </a:t>
            </a:r>
            <a:r>
              <a:rPr lang="en-US" u="sng" dirty="0">
                <a:hlinkClick r:id="rId2"/>
              </a:rPr>
              <a:t>Senate website</a:t>
            </a:r>
            <a:r>
              <a:rPr lang="en-US" dirty="0">
                <a:hlinkClick r:id="rId2"/>
              </a:rPr>
              <a:t>.</a:t>
            </a:r>
            <a:endParaRPr lang="en-US" dirty="0"/>
          </a:p>
          <a:p>
            <a:pPr lvl="0">
              <a:lnSpc>
                <a:spcPct val="110000"/>
              </a:lnSpc>
            </a:pPr>
            <a:r>
              <a:rPr lang="en-US" dirty="0"/>
              <a:t>The Nominations Committee is currently looking for candidates to run for the elected committees and councils. Information on how to submit a nomination can be found on the </a:t>
            </a:r>
            <a:r>
              <a:rPr lang="en-US" u="sng" dirty="0">
                <a:hlinkClick r:id="rId3"/>
              </a:rPr>
              <a:t>Senate website.</a:t>
            </a:r>
            <a:endParaRPr lang="en-US" dirty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endParaRPr lang="en-US" dirty="0"/>
          </a:p>
          <a:p>
            <a:pPr lvl="0">
              <a:lnSpc>
                <a:spcPct val="130000"/>
              </a:lnSpc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="" xmlns:a16="http://schemas.microsoft.com/office/drawing/2014/main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="" xmlns:a16="http://schemas.microsoft.com/office/drawing/2014/main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MARCH 8,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="" xmlns:a16="http://schemas.microsoft.com/office/drawing/2014/main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100" u="sng" dirty="0">
                <a:hlinkClick r:id="rId2"/>
              </a:rPr>
              <a:t>Prohibition of Symbols of Hate and Intimidation in Campus Facilities (Senate Document #17-18-11</a:t>
            </a:r>
            <a:r>
              <a:rPr lang="en-US" sz="5100" u="sng" dirty="0" smtClean="0">
                <a:hlinkClick r:id="rId2"/>
              </a:rPr>
              <a:t>)</a:t>
            </a:r>
            <a:endParaRPr lang="en-US" sz="5100" dirty="0"/>
          </a:p>
          <a:p>
            <a:pPr lvl="0">
              <a:lnSpc>
                <a:spcPct val="130000"/>
              </a:lnSpc>
            </a:pPr>
            <a:r>
              <a:rPr lang="en-US" sz="4500" dirty="0"/>
              <a:t>Senate Chair Falvey provided background information and an overview of the Campus Affairs Committee’s report on the issue. </a:t>
            </a:r>
            <a:endParaRPr lang="en-US" sz="4500" dirty="0" smtClean="0"/>
          </a:p>
          <a:p>
            <a:pPr lvl="0">
              <a:lnSpc>
                <a:spcPct val="130000"/>
              </a:lnSpc>
            </a:pPr>
            <a:r>
              <a:rPr lang="en-US" sz="4500" dirty="0" smtClean="0"/>
              <a:t>He </a:t>
            </a:r>
            <a:r>
              <a:rPr lang="en-US" sz="4500" dirty="0"/>
              <a:t>noted that the committee had ultimately concluded that it could NOT recommend a campus-wide prohibition of symbols. </a:t>
            </a:r>
            <a:r>
              <a:rPr lang="en-US" sz="4500" dirty="0" smtClean="0"/>
              <a:t>However</a:t>
            </a:r>
            <a:r>
              <a:rPr lang="en-US" sz="4500" dirty="0"/>
              <a:t>, Chair Falvey also noted that the committee’s review was just one aspect of the Senate and the University’s overall efforts to address the issue. </a:t>
            </a:r>
            <a:endParaRPr lang="en-US" sz="4500" dirty="0" smtClean="0"/>
          </a:p>
          <a:p>
            <a:pPr marL="0" lvl="0" indent="0">
              <a:lnSpc>
                <a:spcPct val="120000"/>
              </a:lnSpc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="" xmlns:a16="http://schemas.microsoft.com/office/drawing/2014/main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="" xmlns:a16="http://schemas.microsoft.com/office/drawing/2014/main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MARCH 8,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="" xmlns:a16="http://schemas.microsoft.com/office/drawing/2014/main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28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1200" u="sng" dirty="0">
                <a:hlinkClick r:id="rId2"/>
              </a:rPr>
              <a:t>Prohibition of Symbols of Hate and Intimidation in Campus Facilities (Senate Document #17-18-11</a:t>
            </a:r>
            <a:r>
              <a:rPr lang="en-US" sz="11200" u="sng" dirty="0" smtClean="0">
                <a:hlinkClick r:id="rId2"/>
              </a:rPr>
              <a:t>)</a:t>
            </a:r>
            <a:endParaRPr lang="en-US" sz="11200" dirty="0"/>
          </a:p>
          <a:p>
            <a:pPr lvl="0">
              <a:lnSpc>
                <a:spcPct val="130000"/>
              </a:lnSpc>
            </a:pPr>
            <a:r>
              <a:rPr lang="en-US" sz="9600" dirty="0" smtClean="0"/>
              <a:t>He </a:t>
            </a:r>
            <a:r>
              <a:rPr lang="en-US" sz="9600" dirty="0"/>
              <a:t>stated that the Joint President/Senate Inclusion &amp; Respect Task Force had been taking a more comprehensive </a:t>
            </a:r>
            <a:r>
              <a:rPr lang="en-US" sz="9600" dirty="0" smtClean="0"/>
              <a:t>approach, by developing recommendations </a:t>
            </a:r>
            <a:r>
              <a:rPr lang="en-US" sz="9600" dirty="0"/>
              <a:t>on prevention </a:t>
            </a:r>
            <a:r>
              <a:rPr lang="en-US" sz="9600" dirty="0" smtClean="0"/>
              <a:t>and education programming, campus climate assessments</a:t>
            </a:r>
            <a:r>
              <a:rPr lang="en-US" sz="9600" dirty="0"/>
              <a:t>, the University’s response to hate/bias incidents, and how to address free/hate speech on our campus. </a:t>
            </a:r>
            <a:endParaRPr lang="en-US" sz="9600" dirty="0" smtClean="0"/>
          </a:p>
          <a:p>
            <a:pPr lvl="0">
              <a:lnSpc>
                <a:spcPct val="130000"/>
              </a:lnSpc>
            </a:pPr>
            <a:r>
              <a:rPr lang="en-US" sz="9600" dirty="0" smtClean="0"/>
              <a:t>Falvey </a:t>
            </a:r>
            <a:r>
              <a:rPr lang="en-US" sz="9600" dirty="0"/>
              <a:t>encouraged Senators to review the task force’s preliminary recommendations and stated that its final recommendations would be presented to the Senate in late April.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="" xmlns:a16="http://schemas.microsoft.com/office/drawing/2014/main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="" xmlns:a16="http://schemas.microsoft.com/office/drawing/2014/main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MARCH 8,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="" xmlns:a16="http://schemas.microsoft.com/office/drawing/2014/main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8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05" y="1825625"/>
            <a:ext cx="10699595" cy="463464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3300" dirty="0"/>
              <a:t>Special Order: </a:t>
            </a:r>
            <a:r>
              <a:rPr lang="en-US" sz="3300" u="sng" dirty="0" smtClean="0">
                <a:solidFill>
                  <a:srgbClr val="C00000"/>
                </a:solidFill>
                <a:hlinkClick r:id="rId2"/>
              </a:rPr>
              <a:t>Report on the 2016 Strategic Plan Update</a:t>
            </a:r>
            <a:endParaRPr lang="en-US" sz="3300" dirty="0">
              <a:solidFill>
                <a:srgbClr val="C0000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dirty="0"/>
              <a:t>Mary Ann Rankin, Senior Vice President &amp; Provost, provided a report on the actions taken since the approval of the 2016 Strategic Plan Update. 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Provost Rankin provided an overview of major projects, opportunities for fundraising, educational initiatives, research &amp; scholarship activities, MPower initiatives, new facilities, enhancing diversity, and administrative improvement efforts.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Senators raised concerns about maintaining excellence with dwindling resources; the balance of increasing enrollment and limiting class sizes; and potential unintended consequences of the cost of education analysis model.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="" xmlns:a16="http://schemas.microsoft.com/office/drawing/2014/main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="" xmlns:a16="http://schemas.microsoft.com/office/drawing/2014/main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MARCH 8,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="" xmlns:a16="http://schemas.microsoft.com/office/drawing/2014/main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08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Relevant Links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2049477"/>
            <a:ext cx="11702062" cy="449646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200" dirty="0" smtClean="0"/>
              <a:t>Election Results 2018-2019</a:t>
            </a:r>
            <a:br>
              <a:rPr lang="en-US" sz="7200" dirty="0" smtClean="0"/>
            </a:br>
            <a:r>
              <a:rPr lang="en-US" sz="7200" u="sng" dirty="0" smtClean="0">
                <a:hlinkClick r:id="rId3"/>
              </a:rPr>
              <a:t>https://www.senate.umd.edu/results</a:t>
            </a:r>
            <a:endParaRPr lang="en-US" sz="7200" u="sng" dirty="0" smtClean="0"/>
          </a:p>
          <a:p>
            <a:pPr>
              <a:lnSpc>
                <a:spcPct val="120000"/>
              </a:lnSpc>
            </a:pPr>
            <a:r>
              <a:rPr lang="en-US" sz="7200" dirty="0" smtClean="0"/>
              <a:t>Senate Elected Committees/Councils</a:t>
            </a:r>
            <a:br>
              <a:rPr lang="en-US" sz="7200" dirty="0" smtClean="0"/>
            </a:br>
            <a:r>
              <a:rPr lang="en-US" sz="7200" u="sng" dirty="0" smtClean="0">
                <a:hlinkClick r:id="rId4"/>
              </a:rPr>
              <a:t>https://www.senate.umd.edu/2018_senate_elected_coms</a:t>
            </a:r>
            <a:endParaRPr lang="en-US" sz="7200" u="sng" dirty="0" smtClean="0"/>
          </a:p>
          <a:p>
            <a:pPr>
              <a:lnSpc>
                <a:spcPct val="120000"/>
              </a:lnSpc>
            </a:pPr>
            <a:r>
              <a:rPr lang="en-US" sz="7200" dirty="0"/>
              <a:t>Spring Senate Meetings 2018</a:t>
            </a:r>
            <a:br>
              <a:rPr lang="en-US" sz="7200" dirty="0"/>
            </a:br>
            <a:r>
              <a:rPr lang="en-US" sz="7200" u="sng" dirty="0">
                <a:hlinkClick r:id="rId5"/>
              </a:rPr>
              <a:t>https://</a:t>
            </a:r>
            <a:r>
              <a:rPr lang="en-US" sz="7200" u="sng" dirty="0" smtClean="0">
                <a:hlinkClick r:id="rId5"/>
              </a:rPr>
              <a:t>www.senate.umd.edu/senate-meetings</a:t>
            </a:r>
            <a:endParaRPr lang="en-US" sz="7200" u="sng" dirty="0" smtClean="0"/>
          </a:p>
          <a:p>
            <a:pPr>
              <a:lnSpc>
                <a:spcPct val="120000"/>
              </a:lnSpc>
            </a:pPr>
            <a:r>
              <a:rPr lang="en-US" sz="7200" dirty="0" smtClean="0"/>
              <a:t>Prohibition of Symbols of Hate and Intimidation in Campus Facilities (Senate </a:t>
            </a:r>
            <a:r>
              <a:rPr lang="en-US" sz="7200" dirty="0"/>
              <a:t>Document #</a:t>
            </a:r>
            <a:r>
              <a:rPr lang="en-US" sz="7200" dirty="0" smtClean="0"/>
              <a:t>17-18-11)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u="sng" dirty="0" smtClean="0">
                <a:hlinkClick r:id="rId6"/>
              </a:rPr>
              <a:t>https</a:t>
            </a:r>
            <a:r>
              <a:rPr lang="en-US" sz="7200" u="sng" dirty="0" smtClean="0">
                <a:hlinkClick r:id="rId7"/>
              </a:rPr>
              <a:t>://</a:t>
            </a:r>
            <a:r>
              <a:rPr lang="en-US" sz="7200" u="sng" dirty="0">
                <a:hlinkClick r:id="rId7"/>
              </a:rPr>
              <a:t>www.senate.umd.edu/system/files/resources/MeetingMaterials/03082018/04-Campus_Affairs_Symbols_17-18-11.pdf</a:t>
            </a:r>
            <a:endParaRPr lang="en-US" sz="7200" dirty="0"/>
          </a:p>
          <a:p>
            <a:pPr>
              <a:lnSpc>
                <a:spcPct val="120000"/>
              </a:lnSpc>
            </a:pPr>
            <a:r>
              <a:rPr lang="en-US" sz="7200" dirty="0" smtClean="0"/>
              <a:t>Special </a:t>
            </a:r>
            <a:r>
              <a:rPr lang="en-US" sz="7200" dirty="0"/>
              <a:t>Order: </a:t>
            </a:r>
            <a:r>
              <a:rPr lang="en-US" sz="7200" dirty="0" smtClean="0"/>
              <a:t>Report on the 2016 Strategic Plan Update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u="sng" dirty="0" smtClean="0">
                <a:hlinkClick r:id="rId8"/>
              </a:rPr>
              <a:t>https</a:t>
            </a:r>
            <a:r>
              <a:rPr lang="en-US" sz="7200" u="sng" dirty="0">
                <a:hlinkClick r:id="rId8"/>
              </a:rPr>
              <a:t>://www.senate.umd.edu/system/files/resources/MeetingMaterials/03082018/05-Strategic_Plan_Update_Presentation.pdf</a:t>
            </a:r>
            <a:endParaRPr lang="en-US" sz="7200" dirty="0"/>
          </a:p>
          <a:p>
            <a:pPr>
              <a:lnSpc>
                <a:spcPct val="120000"/>
              </a:lnSpc>
            </a:pPr>
            <a:endParaRPr lang="en-US" u="sng" dirty="0"/>
          </a:p>
          <a:p>
            <a:endParaRPr lang="en-US" u="sng" dirty="0"/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5" name="Text Box 2">
              <a:extLst>
                <a:ext uri="{FF2B5EF4-FFF2-40B4-BE49-F238E27FC236}">
                  <a16:creationId xmlns="" xmlns:a16="http://schemas.microsoft.com/office/drawing/2014/main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2">
              <a:extLst>
                <a:ext uri="{FF2B5EF4-FFF2-40B4-BE49-F238E27FC236}">
                  <a16:creationId xmlns="" xmlns:a16="http://schemas.microsoft.com/office/drawing/2014/main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9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MARCH 8,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8" name="Picture 17" descr="A drawing of a face&#10;&#10;Description generated with high confidence">
              <a:extLst>
                <a:ext uri="{FF2B5EF4-FFF2-40B4-BE49-F238E27FC236}">
                  <a16:creationId xmlns="" xmlns:a16="http://schemas.microsoft.com/office/drawing/2014/main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8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10497672-b765-41bd-aa25-a4f93b71a9fd"/>
  <p:tag name="WASPOLLED" val="B66E01EFC7A14AFC8282E51FAD903040"/>
  <p:tag name="TPVERSION" val="6"/>
  <p:tag name="TPFULLVERSION" val="7.5.8.4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Senate">
  <a:themeElements>
    <a:clrScheme name="Sena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FFC000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C00000"/>
      </a:hlink>
      <a:folHlink>
        <a:srgbClr val="C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nate" id="{2D616F40-BC23-4586-8C16-C951F3592D13}" vid="{88D69AA8-767A-49E2-9451-86C3910ADB9A}"/>
    </a:ext>
  </a:extLst>
</a:theme>
</file>

<file path=ppt/theme/theme10.xml><?xml version="1.0" encoding="utf-8"?>
<a:theme xmlns:a="http://schemas.openxmlformats.org/drawingml/2006/main" name="15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1.xml><?xml version="1.0" encoding="utf-8"?>
<a:theme xmlns:a="http://schemas.openxmlformats.org/drawingml/2006/main" name="16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2.xml><?xml version="1.0" encoding="utf-8"?>
<a:theme xmlns:a="http://schemas.openxmlformats.org/drawingml/2006/main" name="17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3.xml><?xml version="1.0" encoding="utf-8"?>
<a:theme xmlns:a="http://schemas.openxmlformats.org/drawingml/2006/main" name="18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4.xml><?xml version="1.0" encoding="utf-8"?>
<a:theme xmlns:a="http://schemas.openxmlformats.org/drawingml/2006/main" name="19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5.xml><?xml version="1.0" encoding="utf-8"?>
<a:theme xmlns:a="http://schemas.openxmlformats.org/drawingml/2006/main" name="20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3.xml><?xml version="1.0" encoding="utf-8"?>
<a:theme xmlns:a="http://schemas.openxmlformats.org/drawingml/2006/main" name="8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4.xml><?xml version="1.0" encoding="utf-8"?>
<a:theme xmlns:a="http://schemas.openxmlformats.org/drawingml/2006/main" name="9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5.xml><?xml version="1.0" encoding="utf-8"?>
<a:theme xmlns:a="http://schemas.openxmlformats.org/drawingml/2006/main" name="10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6.xml><?xml version="1.0" encoding="utf-8"?>
<a:theme xmlns:a="http://schemas.openxmlformats.org/drawingml/2006/main" name="11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7.xml><?xml version="1.0" encoding="utf-8"?>
<a:theme xmlns:a="http://schemas.openxmlformats.org/drawingml/2006/main" name="12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8.xml><?xml version="1.0" encoding="utf-8"?>
<a:theme xmlns:a="http://schemas.openxmlformats.org/drawingml/2006/main" name="13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9.xml><?xml version="1.0" encoding="utf-8"?>
<a:theme xmlns:a="http://schemas.openxmlformats.org/drawingml/2006/main" name="14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Slides 2017</Template>
  <TotalTime>589</TotalTime>
  <Words>340</Words>
  <Application>Microsoft Office PowerPoint</Application>
  <PresentationFormat>Widescreen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6</vt:i4>
      </vt:variant>
    </vt:vector>
  </HeadingPairs>
  <TitlesOfParts>
    <vt:vector size="26" baseType="lpstr">
      <vt:lpstr>MS PGothic</vt:lpstr>
      <vt:lpstr>MS PGothic</vt:lpstr>
      <vt:lpstr>Arial</vt:lpstr>
      <vt:lpstr>Calibri</vt:lpstr>
      <vt:lpstr>Times New Roman</vt:lpstr>
      <vt:lpstr>Senate</vt:lpstr>
      <vt:lpstr>7_MCQ</vt:lpstr>
      <vt:lpstr>8_MCQ</vt:lpstr>
      <vt:lpstr>9_MCQ</vt:lpstr>
      <vt:lpstr>10_MCQ</vt:lpstr>
      <vt:lpstr>11_MCQ</vt:lpstr>
      <vt:lpstr>12_MCQ</vt:lpstr>
      <vt:lpstr>13_MCQ</vt:lpstr>
      <vt:lpstr>14_MCQ</vt:lpstr>
      <vt:lpstr>15_MCQ</vt:lpstr>
      <vt:lpstr>16_MCQ</vt:lpstr>
      <vt:lpstr>17_MCQ</vt:lpstr>
      <vt:lpstr>18_MCQ</vt:lpstr>
      <vt:lpstr>19_MCQ</vt:lpstr>
      <vt:lpstr>20_MCQ</vt:lpstr>
      <vt:lpstr>Senate Meeting Summary</vt:lpstr>
      <vt:lpstr>Summary</vt:lpstr>
      <vt:lpstr>Summary</vt:lpstr>
      <vt:lpstr>Summary</vt:lpstr>
      <vt:lpstr>Summary</vt:lpstr>
      <vt:lpstr>Relevant Links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Reka Montfort</dc:creator>
  <cp:lastModifiedBy>Senate</cp:lastModifiedBy>
  <cp:revision>90</cp:revision>
  <dcterms:created xsi:type="dcterms:W3CDTF">2017-09-04T22:41:22Z</dcterms:created>
  <dcterms:modified xsi:type="dcterms:W3CDTF">2018-03-26T15:03:09Z</dcterms:modified>
</cp:coreProperties>
</file>