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theme/theme4.xml" ContentType="application/vnd.openxmlformats-officedocument.theme+xml"/>
  <Override PartName="/ppt/slideLayouts/slideLayout16.xml" ContentType="application/vnd.openxmlformats-officedocument.presentationml.slideLayout+xml"/>
  <Override PartName="/ppt/theme/theme5.xml" ContentType="application/vnd.openxmlformats-officedocument.theme+xml"/>
  <Override PartName="/ppt/slideLayouts/slideLayout17.xml" ContentType="application/vnd.openxmlformats-officedocument.presentationml.slideLayout+xml"/>
  <Override PartName="/ppt/theme/theme6.xml" ContentType="application/vnd.openxmlformats-officedocument.theme+xml"/>
  <Override PartName="/ppt/slideLayouts/slideLayout18.xml" ContentType="application/vnd.openxmlformats-officedocument.presentationml.slideLayout+xml"/>
  <Override PartName="/ppt/theme/theme7.xml" ContentType="application/vnd.openxmlformats-officedocument.theme+xml"/>
  <Override PartName="/ppt/slideLayouts/slideLayout19.xml" ContentType="application/vnd.openxmlformats-officedocument.presentationml.slideLayout+xml"/>
  <Override PartName="/ppt/theme/theme8.xml" ContentType="application/vnd.openxmlformats-officedocument.theme+xml"/>
  <Override PartName="/ppt/slideLayouts/slideLayout20.xml" ContentType="application/vnd.openxmlformats-officedocument.presentationml.slideLayout+xml"/>
  <Override PartName="/ppt/theme/theme9.xml" ContentType="application/vnd.openxmlformats-officedocument.theme+xml"/>
  <Override PartName="/ppt/slideLayouts/slideLayout21.xml" ContentType="application/vnd.openxmlformats-officedocument.presentationml.slideLayout+xml"/>
  <Override PartName="/ppt/theme/theme10.xml" ContentType="application/vnd.openxmlformats-officedocument.theme+xml"/>
  <Override PartName="/ppt/slideLayouts/slideLayout22.xml" ContentType="application/vnd.openxmlformats-officedocument.presentationml.slideLayout+xml"/>
  <Override PartName="/ppt/theme/theme11.xml" ContentType="application/vnd.openxmlformats-officedocument.theme+xml"/>
  <Override PartName="/ppt/slideLayouts/slideLayout23.xml" ContentType="application/vnd.openxmlformats-officedocument.presentationml.slideLayout+xml"/>
  <Override PartName="/ppt/theme/theme12.xml" ContentType="application/vnd.openxmlformats-officedocument.theme+xml"/>
  <Override PartName="/ppt/slideLayouts/slideLayout24.xml" ContentType="application/vnd.openxmlformats-officedocument.presentationml.slideLayout+xml"/>
  <Override PartName="/ppt/theme/theme13.xml" ContentType="application/vnd.openxmlformats-officedocument.theme+xml"/>
  <Override PartName="/ppt/slideLayouts/slideLayout25.xml" ContentType="application/vnd.openxmlformats-officedocument.presentationml.slideLayout+xml"/>
  <Override PartName="/ppt/theme/theme14.xml" ContentType="application/vnd.openxmlformats-officedocument.theme+xml"/>
  <Override PartName="/ppt/slideLayouts/slideLayout26.xml" ContentType="application/vnd.openxmlformats-officedocument.presentationml.slideLayout+xml"/>
  <Override PartName="/ppt/theme/theme15.xml" ContentType="application/vnd.openxmlformats-officedocument.theme+xml"/>
  <Override PartName="/ppt/theme/theme1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8" r:id="rId1"/>
    <p:sldMasterId id="2147483702" r:id="rId2"/>
    <p:sldMasterId id="2147483704" r:id="rId3"/>
    <p:sldMasterId id="2147483706" r:id="rId4"/>
    <p:sldMasterId id="2147483708" r:id="rId5"/>
    <p:sldMasterId id="2147483710" r:id="rId6"/>
    <p:sldMasterId id="2147483712" r:id="rId7"/>
    <p:sldMasterId id="2147483714" r:id="rId8"/>
    <p:sldMasterId id="2147483717" r:id="rId9"/>
    <p:sldMasterId id="2147483719" r:id="rId10"/>
    <p:sldMasterId id="2147483721" r:id="rId11"/>
    <p:sldMasterId id="2147483723" r:id="rId12"/>
    <p:sldMasterId id="2147483725" r:id="rId13"/>
    <p:sldMasterId id="2147483727" r:id="rId14"/>
    <p:sldMasterId id="2147483729" r:id="rId15"/>
  </p:sldMasterIdLst>
  <p:notesMasterIdLst>
    <p:notesMasterId r:id="rId23"/>
  </p:notesMasterIdLst>
  <p:sldIdLst>
    <p:sldId id="321" r:id="rId16"/>
    <p:sldId id="378" r:id="rId17"/>
    <p:sldId id="364" r:id="rId18"/>
    <p:sldId id="350" r:id="rId19"/>
    <p:sldId id="381" r:id="rId20"/>
    <p:sldId id="357" r:id="rId21"/>
    <p:sldId id="339" r:id="rId22"/>
  </p:sldIdLst>
  <p:sldSz cx="12192000" cy="6858000"/>
  <p:notesSz cx="6858000" cy="9144000"/>
  <p:custDataLst>
    <p:tags r:id="rId2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0000FF"/>
    <a:srgbClr val="E4C537"/>
    <a:srgbClr val="B20E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16" autoAdjust="0"/>
    <p:restoredTop sz="94660"/>
  </p:normalViewPr>
  <p:slideViewPr>
    <p:cSldViewPr snapToGrid="0">
      <p:cViewPr varScale="1">
        <p:scale>
          <a:sx n="63" d="100"/>
          <a:sy n="63" d="100"/>
        </p:scale>
        <p:origin x="78" y="1524"/>
      </p:cViewPr>
      <p:guideLst>
        <p:guide orient="horz" pos="2160"/>
        <p:guide pos="3840"/>
      </p:guideLst>
    </p:cSldViewPr>
  </p:slideViewPr>
  <p:notesTextViewPr>
    <p:cViewPr>
      <p:scale>
        <a:sx n="1" d="1"/>
        <a:sy n="1" d="1"/>
      </p:scale>
      <p:origin x="0" y="0"/>
    </p:cViewPr>
  </p:notesTextViewPr>
  <p:sorterViewPr>
    <p:cViewPr>
      <p:scale>
        <a:sx n="100" d="100"/>
        <a:sy n="100" d="100"/>
      </p:scale>
      <p:origin x="0" y="-96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Master" Target="slideMasters/slideMaster13.xml"/><Relationship Id="rId18" Type="http://schemas.openxmlformats.org/officeDocument/2006/relationships/slide" Target="slides/slide3.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6.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 Target="slides/slide2.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xml"/><Relationship Id="rId20" Type="http://schemas.openxmlformats.org/officeDocument/2006/relationships/slide" Target="slides/slide5.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tags" Target="tags/tag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Master" Target="slideMasters/slideMaster10.xml"/><Relationship Id="rId19" Type="http://schemas.openxmlformats.org/officeDocument/2006/relationships/slide" Target="slides/slide4.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7.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E00A-44BA-A2CE-9DFAFE6A14CF}"/>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xmlns:c16r2="http://schemas.microsoft.com/office/drawing/2015/06/chart">
            <c:ext xmlns:c16="http://schemas.microsoft.com/office/drawing/2014/chart" uri="{C3380CC4-5D6E-409C-BE32-E72D297353CC}">
              <c16:uniqueId val="{00000001-E00A-44BA-A2CE-9DFAFE6A14CF}"/>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xmlns:c16r2="http://schemas.microsoft.com/office/drawing/2015/06/chart">
            <c:ext xmlns:c16="http://schemas.microsoft.com/office/drawing/2014/chart" uri="{C3380CC4-5D6E-409C-BE32-E72D297353CC}">
              <c16:uniqueId val="{00000002-E00A-44BA-A2CE-9DFAFE6A14CF}"/>
            </c:ext>
          </c:extLst>
        </c:ser>
        <c:dLbls>
          <c:showLegendKey val="0"/>
          <c:showVal val="0"/>
          <c:showCatName val="0"/>
          <c:showSerName val="0"/>
          <c:showPercent val="0"/>
          <c:showBubbleSize val="0"/>
        </c:dLbls>
        <c:gapWidth val="150"/>
        <c:shape val="box"/>
        <c:axId val="263802832"/>
        <c:axId val="263803392"/>
        <c:axId val="128459488"/>
      </c:bar3DChart>
      <c:catAx>
        <c:axId val="263802832"/>
        <c:scaling>
          <c:orientation val="minMax"/>
        </c:scaling>
        <c:delete val="0"/>
        <c:axPos val="b"/>
        <c:numFmt formatCode="General" sourceLinked="1"/>
        <c:majorTickMark val="out"/>
        <c:minorTickMark val="none"/>
        <c:tickLblPos val="nextTo"/>
        <c:crossAx val="263803392"/>
        <c:crosses val="autoZero"/>
        <c:auto val="1"/>
        <c:lblAlgn val="ctr"/>
        <c:lblOffset val="100"/>
        <c:noMultiLvlLbl val="0"/>
      </c:catAx>
      <c:valAx>
        <c:axId val="263803392"/>
        <c:scaling>
          <c:orientation val="minMax"/>
        </c:scaling>
        <c:delete val="0"/>
        <c:axPos val="l"/>
        <c:majorGridlines/>
        <c:numFmt formatCode="General" sourceLinked="1"/>
        <c:majorTickMark val="out"/>
        <c:minorTickMark val="none"/>
        <c:tickLblPos val="nextTo"/>
        <c:crossAx val="263802832"/>
        <c:crosses val="autoZero"/>
        <c:crossBetween val="between"/>
      </c:valAx>
      <c:serAx>
        <c:axId val="128459488"/>
        <c:scaling>
          <c:orientation val="minMax"/>
        </c:scaling>
        <c:delete val="0"/>
        <c:axPos val="b"/>
        <c:majorTickMark val="out"/>
        <c:minorTickMark val="none"/>
        <c:tickLblPos val="nextTo"/>
        <c:crossAx val="263803392"/>
        <c:crosses val="autoZero"/>
      </c:ser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0"/>
    </c:view3D>
    <c:floor>
      <c:thickness val="0"/>
    </c:floor>
    <c:sideWall>
      <c:thickness val="0"/>
    </c:sideWall>
    <c:backWall>
      <c:thickness val="0"/>
    </c:backWall>
    <c:plotArea>
      <c:layout/>
      <c:bar3DChart>
        <c:barDir val="col"/>
        <c:grouping val="standar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xmlns:c16r2="http://schemas.microsoft.com/office/drawing/2015/06/chart">
            <c:ext xmlns:c16="http://schemas.microsoft.com/office/drawing/2014/chart" uri="{C3380CC4-5D6E-409C-BE32-E72D297353CC}">
              <c16:uniqueId val="{00000000-E00A-44BA-A2CE-9DFAFE6A14CF}"/>
            </c:ext>
          </c:extLst>
        </c:ser>
        <c:ser>
          <c:idx val="1"/>
          <c:order val="1"/>
          <c:tx>
            <c:strRef>
              <c:f>Sheet1!$C$1</c:f>
              <c:strCache>
                <c:ptCount val="1"/>
                <c:pt idx="0">
                  <c:v>Series 2</c:v>
                </c:pt>
              </c:strCache>
            </c:strRef>
          </c:tx>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xmlns:c16r2="http://schemas.microsoft.com/office/drawing/2015/06/chart">
            <c:ext xmlns:c16="http://schemas.microsoft.com/office/drawing/2014/chart" uri="{C3380CC4-5D6E-409C-BE32-E72D297353CC}">
              <c16:uniqueId val="{00000001-E00A-44BA-A2CE-9DFAFE6A14CF}"/>
            </c:ext>
          </c:extLst>
        </c:ser>
        <c:ser>
          <c:idx val="2"/>
          <c:order val="2"/>
          <c:tx>
            <c:strRef>
              <c:f>Sheet1!$D$1</c:f>
              <c:strCache>
                <c:ptCount val="1"/>
                <c:pt idx="0">
                  <c:v>Series 3</c:v>
                </c:pt>
              </c:strCache>
            </c:strRef>
          </c:tx>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xmlns:c16r2="http://schemas.microsoft.com/office/drawing/2015/06/chart">
            <c:ext xmlns:c16="http://schemas.microsoft.com/office/drawing/2014/chart" uri="{C3380CC4-5D6E-409C-BE32-E72D297353CC}">
              <c16:uniqueId val="{00000002-E00A-44BA-A2CE-9DFAFE6A14CF}"/>
            </c:ext>
          </c:extLst>
        </c:ser>
        <c:dLbls>
          <c:showLegendKey val="0"/>
          <c:showVal val="0"/>
          <c:showCatName val="0"/>
          <c:showSerName val="0"/>
          <c:showPercent val="0"/>
          <c:showBubbleSize val="0"/>
        </c:dLbls>
        <c:gapWidth val="150"/>
        <c:shape val="box"/>
        <c:axId val="263609440"/>
        <c:axId val="263610000"/>
        <c:axId val="128460112"/>
      </c:bar3DChart>
      <c:catAx>
        <c:axId val="263609440"/>
        <c:scaling>
          <c:orientation val="minMax"/>
        </c:scaling>
        <c:delete val="0"/>
        <c:axPos val="b"/>
        <c:numFmt formatCode="General" sourceLinked="1"/>
        <c:majorTickMark val="out"/>
        <c:minorTickMark val="none"/>
        <c:tickLblPos val="nextTo"/>
        <c:crossAx val="263610000"/>
        <c:crosses val="autoZero"/>
        <c:auto val="1"/>
        <c:lblAlgn val="ctr"/>
        <c:lblOffset val="100"/>
        <c:noMultiLvlLbl val="0"/>
      </c:catAx>
      <c:valAx>
        <c:axId val="263610000"/>
        <c:scaling>
          <c:orientation val="minMax"/>
        </c:scaling>
        <c:delete val="0"/>
        <c:axPos val="l"/>
        <c:majorGridlines/>
        <c:numFmt formatCode="General" sourceLinked="1"/>
        <c:majorTickMark val="out"/>
        <c:minorTickMark val="none"/>
        <c:tickLblPos val="nextTo"/>
        <c:crossAx val="263609440"/>
        <c:crosses val="autoZero"/>
        <c:crossBetween val="between"/>
      </c:valAx>
      <c:serAx>
        <c:axId val="128460112"/>
        <c:scaling>
          <c:orientation val="minMax"/>
        </c:scaling>
        <c:delete val="0"/>
        <c:axPos val="b"/>
        <c:majorTickMark val="out"/>
        <c:minorTickMark val="none"/>
        <c:tickLblPos val="nextTo"/>
        <c:crossAx val="263610000"/>
        <c:crosses val="autoZero"/>
      </c:serAx>
    </c:plotArea>
    <c:legend>
      <c:legendPos val="r"/>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1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FF1D7F-6098-F943-A299-FF519F3916C0}" type="datetimeFigureOut">
              <a:rPr lang="en-US" smtClean="0"/>
              <a:t>4/26/2019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FD5BD3-A954-1545-A124-E1B25878CF5E}" type="slidenum">
              <a:rPr lang="en-US" smtClean="0"/>
              <a:t>‹#›</a:t>
            </a:fld>
            <a:endParaRPr lang="en-US"/>
          </a:p>
        </p:txBody>
      </p:sp>
    </p:spTree>
    <p:extLst>
      <p:ext uri="{BB962C8B-B14F-4D97-AF65-F5344CB8AC3E}">
        <p14:creationId xmlns:p14="http://schemas.microsoft.com/office/powerpoint/2010/main" val="18207902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2</a:t>
            </a:fld>
            <a:endParaRPr lang="en-US"/>
          </a:p>
        </p:txBody>
      </p:sp>
    </p:spTree>
    <p:extLst>
      <p:ext uri="{BB962C8B-B14F-4D97-AF65-F5344CB8AC3E}">
        <p14:creationId xmlns:p14="http://schemas.microsoft.com/office/powerpoint/2010/main" val="34498558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3</a:t>
            </a:fld>
            <a:endParaRPr lang="en-US"/>
          </a:p>
        </p:txBody>
      </p:sp>
    </p:spTree>
    <p:extLst>
      <p:ext uri="{BB962C8B-B14F-4D97-AF65-F5344CB8AC3E}">
        <p14:creationId xmlns:p14="http://schemas.microsoft.com/office/powerpoint/2010/main" val="25308575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4</a:t>
            </a:fld>
            <a:endParaRPr lang="en-US"/>
          </a:p>
        </p:txBody>
      </p:sp>
    </p:spTree>
    <p:extLst>
      <p:ext uri="{BB962C8B-B14F-4D97-AF65-F5344CB8AC3E}">
        <p14:creationId xmlns:p14="http://schemas.microsoft.com/office/powerpoint/2010/main" val="26944057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5</a:t>
            </a:fld>
            <a:endParaRPr lang="en-US"/>
          </a:p>
        </p:txBody>
      </p:sp>
    </p:spTree>
    <p:extLst>
      <p:ext uri="{BB962C8B-B14F-4D97-AF65-F5344CB8AC3E}">
        <p14:creationId xmlns:p14="http://schemas.microsoft.com/office/powerpoint/2010/main" val="33897418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6</a:t>
            </a:fld>
            <a:endParaRPr lang="en-US"/>
          </a:p>
        </p:txBody>
      </p:sp>
    </p:spTree>
    <p:extLst>
      <p:ext uri="{BB962C8B-B14F-4D97-AF65-F5344CB8AC3E}">
        <p14:creationId xmlns:p14="http://schemas.microsoft.com/office/powerpoint/2010/main" val="35488139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BFD5BD3-A954-1545-A124-E1B25878CF5E}" type="slidenum">
              <a:rPr lang="en-US" smtClean="0"/>
              <a:t>7</a:t>
            </a:fld>
            <a:endParaRPr lang="en-US"/>
          </a:p>
        </p:txBody>
      </p:sp>
    </p:spTree>
    <p:extLst>
      <p:ext uri="{BB962C8B-B14F-4D97-AF65-F5344CB8AC3E}">
        <p14:creationId xmlns:p14="http://schemas.microsoft.com/office/powerpoint/2010/main" val="922697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4205297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3064902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16793395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TPOnTheFly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4985360-EFBB-43F0-89C6-6A465E09648E}" type="datetimeFigureOut">
              <a:rPr lang="en-US" smtClean="0"/>
              <a:t>4/26/2019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D263AE-BCF7-4C68-9F6F-5308AEC2684A}" type="slidenum">
              <a:rPr lang="en-US" smtClean="0"/>
              <a:t>‹#›</a:t>
            </a:fld>
            <a:endParaRPr lang="en-US"/>
          </a:p>
        </p:txBody>
      </p:sp>
      <p:graphicFrame>
        <p:nvGraphicFramePr>
          <p:cNvPr id="6" name="TPChart" hidden="1"/>
          <p:cNvGraphicFramePr/>
          <p:nvPr>
            <p:extLst>
              <p:ext uri="{D42A27DB-BD31-4B8C-83A1-F6EECF244321}">
                <p14:modId xmlns:p14="http://schemas.microsoft.com/office/powerpoint/2010/main" val="2996115174"/>
              </p:ext>
            </p:extLst>
          </p:nvPr>
        </p:nvGraphicFramePr>
        <p:xfrm>
          <a:off x="6350000" y="1600200"/>
          <a:ext cx="2540000" cy="2540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TPChart" hidden="1"/>
          <p:cNvGraphicFramePr/>
          <p:nvPr userDrawn="1">
            <p:extLst>
              <p:ext uri="{D42A27DB-BD31-4B8C-83A1-F6EECF244321}">
                <p14:modId xmlns:p14="http://schemas.microsoft.com/office/powerpoint/2010/main" val="3715248169"/>
              </p:ext>
            </p:extLst>
          </p:nvPr>
        </p:nvGraphicFramePr>
        <p:xfrm>
          <a:off x="6350000" y="1600200"/>
          <a:ext cx="2540000" cy="2540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578873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4/26/2019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36894457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4/26/2019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32054769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4/26/2019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27011547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4/26/2019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208352615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4/26/2019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4025198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4/26/2019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6916847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4/26/2019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649190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985360-EFBB-43F0-89C6-6A465E09648E}"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33242175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4/26/2019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7197776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4/26/2019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2823544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4/26/2019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9829882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4/26/2019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9143415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4/26/2019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2308807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4/26/2019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29640568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FAE90BB-7CF2-4842-8D30-D7664C05CC4C}" type="datetimeFigureOut">
              <a:rPr lang="en-US" altLang="en-US"/>
              <a:pPr>
                <a:defRPr/>
              </a:pPr>
              <a:t>4/26/2019</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E9D37E-32C4-9F43-BA05-A6B11B0AC12B}" type="slidenum">
              <a:rPr lang="en-US" altLang="en-US"/>
              <a:pPr>
                <a:defRPr/>
              </a:pPr>
              <a:t>‹#›</a:t>
            </a:fld>
            <a:endParaRPr lang="en-US" altLang="en-US"/>
          </a:p>
        </p:txBody>
      </p:sp>
    </p:spTree>
    <p:extLst>
      <p:ext uri="{BB962C8B-B14F-4D97-AF65-F5344CB8AC3E}">
        <p14:creationId xmlns:p14="http://schemas.microsoft.com/office/powerpoint/2010/main" val="118916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4985360-EFBB-43F0-89C6-6A465E09648E}" type="datetimeFigureOut">
              <a:rPr lang="en-US" smtClean="0"/>
              <a:t>4/26/2019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2902405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4985360-EFBB-43F0-89C6-6A465E09648E}" type="datetimeFigureOut">
              <a:rPr lang="en-US" smtClean="0"/>
              <a:t>4/26/2019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876557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4985360-EFBB-43F0-89C6-6A465E09648E}" type="datetimeFigureOut">
              <a:rPr lang="en-US" smtClean="0"/>
              <a:t>4/26/2019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305903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985360-EFBB-43F0-89C6-6A465E09648E}" type="datetimeFigureOut">
              <a:rPr lang="en-US" smtClean="0"/>
              <a:t>4/26/2019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3134329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985360-EFBB-43F0-89C6-6A465E09648E}" type="datetimeFigureOut">
              <a:rPr lang="en-US" smtClean="0"/>
              <a:t>4/26/2019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1906122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4985360-EFBB-43F0-89C6-6A465E09648E}" type="datetimeFigureOut">
              <a:rPr lang="en-US" smtClean="0"/>
              <a:t>4/26/2019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2066381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4985360-EFBB-43F0-89C6-6A465E09648E}" type="datetimeFigureOut">
              <a:rPr lang="en-US" smtClean="0"/>
              <a:t>4/26/2019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D263AE-BCF7-4C68-9F6F-5308AEC2684A}" type="slidenum">
              <a:rPr lang="en-US" smtClean="0"/>
              <a:t>‹#›</a:t>
            </a:fld>
            <a:endParaRPr lang="en-US"/>
          </a:p>
        </p:txBody>
      </p:sp>
    </p:spTree>
    <p:extLst>
      <p:ext uri="{BB962C8B-B14F-4D97-AF65-F5344CB8AC3E}">
        <p14:creationId xmlns:p14="http://schemas.microsoft.com/office/powerpoint/2010/main" val="1846191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2" Type="http://schemas.openxmlformats.org/officeDocument/2006/relationships/theme" Target="../theme/theme10.xml"/><Relationship Id="rId1" Type="http://schemas.openxmlformats.org/officeDocument/2006/relationships/slideLayout" Target="../slideLayouts/slideLayout21.xml"/></Relationships>
</file>

<file path=ppt/slideMasters/_rels/slideMaster11.xml.rels><?xml version="1.0" encoding="UTF-8" standalone="yes"?>
<Relationships xmlns="http://schemas.openxmlformats.org/package/2006/relationships"><Relationship Id="rId2" Type="http://schemas.openxmlformats.org/officeDocument/2006/relationships/theme" Target="../theme/theme11.xml"/><Relationship Id="rId1" Type="http://schemas.openxmlformats.org/officeDocument/2006/relationships/slideLayout" Target="../slideLayouts/slideLayout22.xml"/></Relationships>
</file>

<file path=ppt/slideMasters/_rels/slideMaster12.xml.rels><?xml version="1.0" encoding="UTF-8" standalone="yes"?>
<Relationships xmlns="http://schemas.openxmlformats.org/package/2006/relationships"><Relationship Id="rId2" Type="http://schemas.openxmlformats.org/officeDocument/2006/relationships/theme" Target="../theme/theme12.xml"/><Relationship Id="rId1" Type="http://schemas.openxmlformats.org/officeDocument/2006/relationships/slideLayout" Target="../slideLayouts/slideLayout23.xml"/></Relationships>
</file>

<file path=ppt/slideMasters/_rels/slideMaster13.xml.rels><?xml version="1.0" encoding="UTF-8" standalone="yes"?>
<Relationships xmlns="http://schemas.openxmlformats.org/package/2006/relationships"><Relationship Id="rId2" Type="http://schemas.openxmlformats.org/officeDocument/2006/relationships/theme" Target="../theme/theme13.xml"/><Relationship Id="rId1" Type="http://schemas.openxmlformats.org/officeDocument/2006/relationships/slideLayout" Target="../slideLayouts/slideLayout24.xml"/></Relationships>
</file>

<file path=ppt/slideMasters/_rels/slideMaster14.xml.rels><?xml version="1.0" encoding="UTF-8" standalone="yes"?>
<Relationships xmlns="http://schemas.openxmlformats.org/package/2006/relationships"><Relationship Id="rId2" Type="http://schemas.openxmlformats.org/officeDocument/2006/relationships/theme" Target="../theme/theme14.xml"/><Relationship Id="rId1" Type="http://schemas.openxmlformats.org/officeDocument/2006/relationships/slideLayout" Target="../slideLayouts/slideLayout25.xml"/></Relationships>
</file>

<file path=ppt/slideMasters/_rels/slideMaster15.xml.rels><?xml version="1.0" encoding="UTF-8" standalone="yes"?>
<Relationships xmlns="http://schemas.openxmlformats.org/package/2006/relationships"><Relationship Id="rId2" Type="http://schemas.openxmlformats.org/officeDocument/2006/relationships/theme" Target="../theme/theme15.xml"/><Relationship Id="rId1" Type="http://schemas.openxmlformats.org/officeDocument/2006/relationships/slideLayout" Target="../slideLayouts/slideLayout26.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5.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6.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7.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18.xml"/></Relationships>
</file>

<file path=ppt/slideMasters/_rels/slideMaster8.xml.rels><?xml version="1.0" encoding="UTF-8" standalone="yes"?>
<Relationships xmlns="http://schemas.openxmlformats.org/package/2006/relationships"><Relationship Id="rId2" Type="http://schemas.openxmlformats.org/officeDocument/2006/relationships/theme" Target="../theme/theme8.xml"/><Relationship Id="rId1" Type="http://schemas.openxmlformats.org/officeDocument/2006/relationships/slideLayout" Target="../slideLayouts/slideLayout19.xml"/></Relationships>
</file>

<file path=ppt/slideMasters/_rels/slideMaster9.xml.rels><?xml version="1.0" encoding="UTF-8" standalone="yes"?>
<Relationships xmlns="http://schemas.openxmlformats.org/package/2006/relationships"><Relationship Id="rId2" Type="http://schemas.openxmlformats.org/officeDocument/2006/relationships/theme" Target="../theme/theme9.xml"/><Relationship Id="rId1"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85360-EFBB-43F0-89C6-6A465E09648E}" type="datetimeFigureOut">
              <a:rPr lang="en-US" smtClean="0"/>
              <a:t>4/26/2019</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D263AE-BCF7-4C68-9F6F-5308AEC2684A}" type="slidenum">
              <a:rPr lang="en-US" smtClean="0"/>
              <a:t>‹#›</a:t>
            </a:fld>
            <a:endParaRPr lang="en-US"/>
          </a:p>
        </p:txBody>
      </p:sp>
    </p:spTree>
    <p:extLst>
      <p:ext uri="{BB962C8B-B14F-4D97-AF65-F5344CB8AC3E}">
        <p14:creationId xmlns:p14="http://schemas.microsoft.com/office/powerpoint/2010/main" val="745116782"/>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4/26/2019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199263265"/>
      </p:ext>
    </p:extLst>
  </p:cSld>
  <p:clrMap bg1="lt1" tx1="dk1" bg2="lt2" tx2="dk2" accent1="accent1" accent2="accent2" accent3="accent3" accent4="accent4" accent5="accent5" accent6="accent6" hlink="hlink" folHlink="folHlink"/>
  <p:sldLayoutIdLst>
    <p:sldLayoutId id="2147483720"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4/26/2019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485669312"/>
      </p:ext>
    </p:extLst>
  </p:cSld>
  <p:clrMap bg1="lt1" tx1="dk1" bg2="lt2" tx2="dk2" accent1="accent1" accent2="accent2" accent3="accent3" accent4="accent4" accent5="accent5" accent6="accent6" hlink="hlink" folHlink="folHlink"/>
  <p:sldLayoutIdLst>
    <p:sldLayoutId id="2147483722"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4/26/2019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698163801"/>
      </p:ext>
    </p:extLst>
  </p:cSld>
  <p:clrMap bg1="lt1" tx1="dk1" bg2="lt2" tx2="dk2" accent1="accent1" accent2="accent2" accent3="accent3" accent4="accent4" accent5="accent5" accent6="accent6" hlink="hlink" folHlink="folHlink"/>
  <p:sldLayoutIdLst>
    <p:sldLayoutId id="2147483724"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4/26/2019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2611326902"/>
      </p:ext>
    </p:extLst>
  </p:cSld>
  <p:clrMap bg1="lt1" tx1="dk1" bg2="lt2" tx2="dk2" accent1="accent1" accent2="accent2" accent3="accent3" accent4="accent4" accent5="accent5" accent6="accent6" hlink="hlink" folHlink="folHlink"/>
  <p:sldLayoutIdLst>
    <p:sldLayoutId id="2147483726"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4/26/2019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186767760"/>
      </p:ext>
    </p:extLst>
  </p:cSld>
  <p:clrMap bg1="lt1" tx1="dk1" bg2="lt2" tx2="dk2" accent1="accent1" accent2="accent2" accent3="accent3" accent4="accent4" accent5="accent5" accent6="accent6" hlink="hlink" folHlink="folHlink"/>
  <p:sldLayoutIdLst>
    <p:sldLayoutId id="2147483728"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4/26/2019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1541331077"/>
      </p:ext>
    </p:extLst>
  </p:cSld>
  <p:clrMap bg1="lt1" tx1="dk1" bg2="lt2" tx2="dk2" accent1="accent1" accent2="accent2" accent3="accent3" accent4="accent4" accent5="accent5" accent6="accent6" hlink="hlink" folHlink="folHlink"/>
  <p:sldLayoutIdLst>
    <p:sldLayoutId id="2147483730"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4/26/2019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42720781"/>
      </p:ext>
    </p:extLst>
  </p:cSld>
  <p:clrMap bg1="lt1" tx1="dk1" bg2="lt2" tx2="dk2" accent1="accent1" accent2="accent2" accent3="accent3" accent4="accent4" accent5="accent5" accent6="accent6" hlink="hlink" folHlink="folHlink"/>
  <p:sldLayoutIdLst>
    <p:sldLayoutId id="2147483703"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4/26/2019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654330335"/>
      </p:ext>
    </p:extLst>
  </p:cSld>
  <p:clrMap bg1="lt1" tx1="dk1" bg2="lt2" tx2="dk2" accent1="accent1" accent2="accent2" accent3="accent3" accent4="accent4" accent5="accent5" accent6="accent6" hlink="hlink" folHlink="folHlink"/>
  <p:sldLayoutIdLst>
    <p:sldLayoutId id="2147483705"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4/26/2019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2081737783"/>
      </p:ext>
    </p:extLst>
  </p:cSld>
  <p:clrMap bg1="lt1" tx1="dk1" bg2="lt2" tx2="dk2" accent1="accent1" accent2="accent2" accent3="accent3" accent4="accent4" accent5="accent5" accent6="accent6" hlink="hlink" folHlink="folHlink"/>
  <p:sldLayoutIdLst>
    <p:sldLayoutId id="2147483707"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4/26/2019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410763779"/>
      </p:ext>
    </p:extLst>
  </p:cSld>
  <p:clrMap bg1="lt1" tx1="dk1" bg2="lt2" tx2="dk2" accent1="accent1" accent2="accent2" accent3="accent3" accent4="accent4" accent5="accent5" accent6="accent6" hlink="hlink" folHlink="folHlink"/>
  <p:sldLayoutIdLst>
    <p:sldLayoutId id="2147483709"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4/26/2019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76576246"/>
      </p:ext>
    </p:extLst>
  </p:cSld>
  <p:clrMap bg1="lt1" tx1="dk1" bg2="lt2" tx2="dk2" accent1="accent1" accent2="accent2" accent3="accent3" accent4="accent4" accent5="accent5" accent6="accent6" hlink="hlink" folHlink="folHlink"/>
  <p:sldLayoutIdLst>
    <p:sldLayoutId id="2147483711"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4/26/2019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3463574195"/>
      </p:ext>
    </p:extLst>
  </p:cSld>
  <p:clrMap bg1="lt1" tx1="dk1" bg2="lt2" tx2="dk2" accent1="accent1" accent2="accent2" accent3="accent3" accent4="accent4" accent5="accent5" accent6="accent6" hlink="hlink" folHlink="folHlink"/>
  <p:sldLayoutIdLst>
    <p:sldLayoutId id="2147483713"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4/26/2019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2174375880"/>
      </p:ext>
    </p:extLst>
  </p:cSld>
  <p:clrMap bg1="lt1" tx1="dk1" bg2="lt2" tx2="dk2" accent1="accent1" accent2="accent2" accent3="accent3" accent4="accent4" accent5="accent5" accent6="accent6" hlink="hlink" folHlink="folHlink"/>
  <p:sldLayoutIdLst>
    <p:sldLayoutId id="2147483715"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AB4E9F38-BAAF-E24E-8FFF-4F0388C8D2E0}" type="datetimeFigureOut">
              <a:rPr lang="en-US" altLang="en-US"/>
              <a:pPr>
                <a:defRPr/>
              </a:pPr>
              <a:t>4/26/2019</a:t>
            </a:fld>
            <a:endParaRPr lang="en-US" alt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S PGothic" panose="020B0600070205080204" pitchFamily="34" charset="-128"/>
                <a:cs typeface="Arial" panose="020B0604020202020204" pitchFamily="34" charset="0"/>
              </a:defRPr>
            </a:lvl1pPr>
          </a:lstStyle>
          <a:p>
            <a:pPr>
              <a:defRPr/>
            </a:pPr>
            <a:fld id="{CC256786-8D57-8246-AA93-4446B24F3951}" type="slidenum">
              <a:rPr lang="en-US" altLang="en-US"/>
              <a:pPr>
                <a:defRPr/>
              </a:pPr>
              <a:t>‹#›</a:t>
            </a:fld>
            <a:endParaRPr lang="en-US" altLang="en-US"/>
          </a:p>
        </p:txBody>
      </p:sp>
    </p:spTree>
    <p:extLst>
      <p:ext uri="{BB962C8B-B14F-4D97-AF65-F5344CB8AC3E}">
        <p14:creationId xmlns:p14="http://schemas.microsoft.com/office/powerpoint/2010/main" val="4152020542"/>
      </p:ext>
    </p:extLst>
  </p:cSld>
  <p:clrMap bg1="lt1" tx1="dk1" bg2="lt2" tx2="dk2" accent1="accent1" accent2="accent2" accent3="accent3" accent4="accent4" accent5="accent5" accent6="accent6" hlink="hlink" folHlink="folHlink"/>
  <p:sldLayoutIdLst>
    <p:sldLayoutId id="2147483718" r:id="rId1"/>
  </p:sldLayoutIdLst>
  <p:txStyles>
    <p:titleStyle>
      <a:lvl1pPr algn="ctr" rtl="0" eaLnBrk="1" fontAlgn="base" hangingPunct="1">
        <a:spcBef>
          <a:spcPct val="0"/>
        </a:spcBef>
        <a:spcAft>
          <a:spcPct val="0"/>
        </a:spcAft>
        <a:defRPr sz="4400" kern="1200">
          <a:solidFill>
            <a:schemeClr val="tx1"/>
          </a:solidFill>
          <a:latin typeface="+mj-lt"/>
          <a:ea typeface="MS PGothic" pitchFamily="34" charset="-128"/>
          <a:cs typeface="MS PGothic" charset="0"/>
        </a:defRPr>
      </a:lvl1pPr>
      <a:lvl2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2pPr>
      <a:lvl3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3pPr>
      <a:lvl4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4pPr>
      <a:lvl5pPr algn="ctr" rtl="0" eaLnBrk="1" fontAlgn="base" hangingPunct="1">
        <a:spcBef>
          <a:spcPct val="0"/>
        </a:spcBef>
        <a:spcAft>
          <a:spcPct val="0"/>
        </a:spcAft>
        <a:defRPr sz="4400">
          <a:solidFill>
            <a:schemeClr val="tx1"/>
          </a:solidFill>
          <a:latin typeface="Calibri" charset="0"/>
          <a:ea typeface="MS PGothic" pitchFamily="34" charset="-128"/>
          <a:cs typeface="MS PGothic" charset="0"/>
        </a:defRPr>
      </a:lvl5pPr>
      <a:lvl6pPr marL="457200" algn="ctr" rtl="0" eaLnBrk="1" fontAlgn="base" hangingPunct="1">
        <a:spcBef>
          <a:spcPct val="0"/>
        </a:spcBef>
        <a:spcAft>
          <a:spcPct val="0"/>
        </a:spcAft>
        <a:defRPr sz="4400">
          <a:solidFill>
            <a:schemeClr val="tx1"/>
          </a:solidFill>
          <a:latin typeface="Calibri" charset="0"/>
          <a:ea typeface="ＭＳ Ｐゴシック" charset="0"/>
        </a:defRPr>
      </a:lvl6pPr>
      <a:lvl7pPr marL="914400" algn="ctr" rtl="0" eaLnBrk="1" fontAlgn="base" hangingPunct="1">
        <a:spcBef>
          <a:spcPct val="0"/>
        </a:spcBef>
        <a:spcAft>
          <a:spcPct val="0"/>
        </a:spcAft>
        <a:defRPr sz="4400">
          <a:solidFill>
            <a:schemeClr val="tx1"/>
          </a:solidFill>
          <a:latin typeface="Calibri" charset="0"/>
          <a:ea typeface="ＭＳ Ｐゴシック" charset="0"/>
        </a:defRPr>
      </a:lvl7pPr>
      <a:lvl8pPr marL="1371600" algn="ctr" rtl="0" eaLnBrk="1" fontAlgn="base" hangingPunct="1">
        <a:spcBef>
          <a:spcPct val="0"/>
        </a:spcBef>
        <a:spcAft>
          <a:spcPct val="0"/>
        </a:spcAft>
        <a:defRPr sz="4400">
          <a:solidFill>
            <a:schemeClr val="tx1"/>
          </a:solidFill>
          <a:latin typeface="Calibri" charset="0"/>
          <a:ea typeface="ＭＳ Ｐゴシック" charset="0"/>
        </a:defRPr>
      </a:lvl8pPr>
      <a:lvl9pPr marL="1828800" algn="ctr"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senate.umd.edu/join-committee"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enate.umd.edu/system/files/resources/billDocuments/17-18-20/stage6/ERG_Planning_Resources_17-18-20.pdf" TargetMode="Externa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senate.umd.edu/system/files/resources/billDocuments/18-19-09/stage4/APAS_Repeat_Policy_18-19-09.pdf" TargetMode="Externa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senate.umd.edu/system/files/resources/billDocuments/16-17-24/stage8/APAS_Course_Eval_16-17-24.pdf" TargetMode="Externa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8" Type="http://schemas.openxmlformats.org/officeDocument/2006/relationships/hyperlink" Target="https://senate.umd.edu/system/files/resources/billDocuments/16-17-24/stage8/APAS_Course_Eval_16-17-24.pdf" TargetMode="External"/><Relationship Id="rId3" Type="http://schemas.openxmlformats.org/officeDocument/2006/relationships/image" Target="../media/image1.png"/><Relationship Id="rId7" Type="http://schemas.openxmlformats.org/officeDocument/2006/relationships/hyperlink" Target="https://senate.umd.edu/system/files/resources/billDocuments/18-19-09/stage4/APAS_Repeat_Policy_18-19-09.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senate.umd.edu/system/files/resources/billDocuments/17-18-20/stage6/ERG_Planning_Resources_17-18-20.pdf" TargetMode="External"/><Relationship Id="rId5" Type="http://schemas.openxmlformats.org/officeDocument/2006/relationships/hyperlink" Target="https://senate.umd.edu/join-committee"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a:latin typeface="Arial" panose="020B0604020202020204" pitchFamily="34" charset="0"/>
                <a:cs typeface="Arial" panose="020B0604020202020204" pitchFamily="34" charset="0"/>
              </a:rPr>
              <a:t>Senate Meeting Summary</a:t>
            </a:r>
          </a:p>
        </p:txBody>
      </p:sp>
      <p:sp>
        <p:nvSpPr>
          <p:cNvPr id="3" name="Subtitle 2"/>
          <p:cNvSpPr>
            <a:spLocks noGrp="1"/>
          </p:cNvSpPr>
          <p:nvPr>
            <p:ph type="subTitle" idx="1"/>
          </p:nvPr>
        </p:nvSpPr>
        <p:spPr/>
        <p:txBody>
          <a:bodyPr>
            <a:normAutofit/>
          </a:bodyPr>
          <a:lstStyle/>
          <a:p>
            <a:r>
              <a:rPr lang="en-US" sz="4000" dirty="0">
                <a:latin typeface="Arial" panose="020B0604020202020204" pitchFamily="34" charset="0"/>
                <a:cs typeface="Arial" panose="020B0604020202020204" pitchFamily="34" charset="0"/>
              </a:rPr>
              <a:t>April </a:t>
            </a:r>
            <a:r>
              <a:rPr lang="en-US" sz="4000" dirty="0" smtClean="0">
                <a:latin typeface="Arial" panose="020B0604020202020204" pitchFamily="34" charset="0"/>
                <a:cs typeface="Arial" panose="020B0604020202020204" pitchFamily="34" charset="0"/>
              </a:rPr>
              <a:t>24</a:t>
            </a:r>
            <a:r>
              <a:rPr lang="en-US" sz="4000" dirty="0">
                <a:latin typeface="Arial" panose="020B0604020202020204" pitchFamily="34" charset="0"/>
                <a:cs typeface="Arial" panose="020B0604020202020204" pitchFamily="34" charset="0"/>
              </a:rPr>
              <a:t>, 2019</a:t>
            </a:r>
          </a:p>
        </p:txBody>
      </p:sp>
      <p:grpSp>
        <p:nvGrpSpPr>
          <p:cNvPr id="4" name="Group 3">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5"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6"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2"/>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APRIL 24, </a:t>
              </a: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7" name="Oval 6">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xmlns="" w="25400">
                  <a:solidFill>
                    <a:schemeClr val="dk1">
                      <a:lumMod val="0"/>
                      <a:lumOff val="0"/>
                    </a:schemeClr>
                  </a:solidFill>
                  <a:round/>
                  <a:headEnd/>
                  <a:tailEnd/>
                </a14:hiddenLine>
              </a:ext>
              <a:ext uri="{AF507438-7753-43e0-B8FC-AC1667EBCBE1}">
                <a14:hiddenEffects xmlns:a14="http://schemas.microsoft.com/office/drawing/2010/main" xmlns="">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8" name="Picture 7"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Tree>
    <p:extLst>
      <p:ext uri="{BB962C8B-B14F-4D97-AF65-F5344CB8AC3E}">
        <p14:creationId xmlns:p14="http://schemas.microsoft.com/office/powerpoint/2010/main" val="3607281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APRIL 24, </a:t>
              </a: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xmlns="" w="25400">
                  <a:solidFill>
                    <a:schemeClr val="dk1">
                      <a:lumMod val="0"/>
                      <a:lumOff val="0"/>
                    </a:schemeClr>
                  </a:solidFill>
                  <a:round/>
                  <a:headEnd/>
                  <a:tailEnd/>
                </a14:hiddenLine>
              </a:ext>
              <a:ext uri="{AF507438-7753-43e0-B8FC-AC1667EBCBE1}">
                <a14:hiddenEffects xmlns:a14="http://schemas.microsoft.com/office/drawing/2010/main" xmlns="">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a:latin typeface="Arial" charset="0"/>
                <a:ea typeface="Arial" charset="0"/>
                <a:cs typeface="Arial" charset="0"/>
              </a:rPr>
              <a:t>Summary</a:t>
            </a:r>
          </a:p>
        </p:txBody>
      </p:sp>
      <p:sp>
        <p:nvSpPr>
          <p:cNvPr id="4" name="Content Placeholder 3"/>
          <p:cNvSpPr>
            <a:spLocks noGrp="1"/>
          </p:cNvSpPr>
          <p:nvPr>
            <p:ph idx="1"/>
          </p:nvPr>
        </p:nvSpPr>
        <p:spPr>
          <a:xfrm>
            <a:off x="255222" y="1558644"/>
            <a:ext cx="11702062" cy="4994556"/>
          </a:xfrm>
        </p:spPr>
        <p:txBody>
          <a:bodyPr>
            <a:normAutofit/>
          </a:bodyPr>
          <a:lstStyle/>
          <a:p>
            <a:pPr marL="0" indent="0">
              <a:lnSpc>
                <a:spcPct val="110000"/>
              </a:lnSpc>
              <a:spcBef>
                <a:spcPts val="1800"/>
              </a:spcBef>
              <a:buNone/>
            </a:pPr>
            <a:r>
              <a:rPr lang="en-US" u="sng" dirty="0"/>
              <a:t>Senate Chair’s Report</a:t>
            </a:r>
            <a:endParaRPr lang="en-US" dirty="0"/>
          </a:p>
          <a:p>
            <a:pPr>
              <a:spcBef>
                <a:spcPts val="1800"/>
              </a:spcBef>
            </a:pPr>
            <a:r>
              <a:rPr lang="en-US" dirty="0" smtClean="0"/>
              <a:t>Chair </a:t>
            </a:r>
            <a:r>
              <a:rPr lang="en-US" dirty="0"/>
              <a:t>Walsh reminded Senators to </a:t>
            </a:r>
            <a:r>
              <a:rPr lang="en-US" dirty="0">
                <a:hlinkClick r:id="rId5"/>
              </a:rPr>
              <a:t>volunteer</a:t>
            </a:r>
            <a:r>
              <a:rPr lang="en-US" dirty="0"/>
              <a:t> to serve on a Senate committee. He noted that the deadline to volunteer is April 30th. </a:t>
            </a:r>
          </a:p>
          <a:p>
            <a:pPr>
              <a:spcBef>
                <a:spcPts val="1800"/>
              </a:spcBef>
            </a:pPr>
            <a:r>
              <a:rPr lang="en-US" dirty="0" smtClean="0"/>
              <a:t>Walsh </a:t>
            </a:r>
            <a:r>
              <a:rPr lang="en-US" dirty="0"/>
              <a:t>reminded Senators that this was the final meeting for outgoing Senators. The Senate Transition Meeting on May 7th will be for all continuing and incoming Senators. </a:t>
            </a:r>
          </a:p>
          <a:p>
            <a:pPr>
              <a:spcBef>
                <a:spcPts val="1800"/>
              </a:spcBef>
            </a:pPr>
            <a:r>
              <a:rPr lang="en-US" dirty="0" smtClean="0"/>
              <a:t>Walsh </a:t>
            </a:r>
            <a:r>
              <a:rPr lang="en-US" dirty="0"/>
              <a:t>noted that the Senate would elect a Chair-Elect and vote on elected committees, and Pam Lanford would take over as Chair at the May 7th meeting. </a:t>
            </a:r>
          </a:p>
        </p:txBody>
      </p:sp>
    </p:spTree>
    <p:extLst>
      <p:ext uri="{BB962C8B-B14F-4D97-AF65-F5344CB8AC3E}">
        <p14:creationId xmlns:p14="http://schemas.microsoft.com/office/powerpoint/2010/main" val="2887572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APRIL 24, </a:t>
              </a: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xmlns="" w="25400">
                  <a:solidFill>
                    <a:schemeClr val="dk1">
                      <a:lumMod val="0"/>
                      <a:lumOff val="0"/>
                    </a:schemeClr>
                  </a:solidFill>
                  <a:round/>
                  <a:headEnd/>
                  <a:tailEnd/>
                </a14:hiddenLine>
              </a:ext>
              <a:ext uri="{AF507438-7753-43e0-B8FC-AC1667EBCBE1}">
                <a14:hiddenEffects xmlns:a14="http://schemas.microsoft.com/office/drawing/2010/main" xmlns="">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a:latin typeface="Arial" charset="0"/>
                <a:ea typeface="Arial" charset="0"/>
                <a:cs typeface="Arial" charset="0"/>
              </a:rPr>
              <a:t>Summary</a:t>
            </a:r>
          </a:p>
        </p:txBody>
      </p:sp>
      <p:sp>
        <p:nvSpPr>
          <p:cNvPr id="4" name="Content Placeholder 3"/>
          <p:cNvSpPr>
            <a:spLocks noGrp="1"/>
          </p:cNvSpPr>
          <p:nvPr>
            <p:ph idx="1"/>
          </p:nvPr>
        </p:nvSpPr>
        <p:spPr>
          <a:xfrm>
            <a:off x="255222" y="1558644"/>
            <a:ext cx="11702062" cy="4842172"/>
          </a:xfrm>
        </p:spPr>
        <p:txBody>
          <a:bodyPr>
            <a:normAutofit lnSpcReduction="10000"/>
          </a:bodyPr>
          <a:lstStyle/>
          <a:p>
            <a:pPr marL="0" indent="0">
              <a:lnSpc>
                <a:spcPct val="110000"/>
              </a:lnSpc>
              <a:spcBef>
                <a:spcPts val="1600"/>
              </a:spcBef>
              <a:buNone/>
            </a:pPr>
            <a:r>
              <a:rPr lang="en-US" u="sng" dirty="0"/>
              <a:t>Senate Chair’s Report</a:t>
            </a:r>
            <a:endParaRPr lang="en-US" dirty="0"/>
          </a:p>
          <a:p>
            <a:pPr>
              <a:spcBef>
                <a:spcPts val="1800"/>
              </a:spcBef>
            </a:pPr>
            <a:r>
              <a:rPr lang="en-US" dirty="0" smtClean="0"/>
              <a:t>Chair Walsh </a:t>
            </a:r>
            <a:r>
              <a:rPr lang="en-US" dirty="0"/>
              <a:t>reported that Chancellor Caret has announced the membership of the presidential search committee. He noted that Regent Gary </a:t>
            </a:r>
            <a:r>
              <a:rPr lang="en-US" dirty="0" err="1"/>
              <a:t>Attman</a:t>
            </a:r>
            <a:r>
              <a:rPr lang="en-US" dirty="0"/>
              <a:t> will chair the committee, and Dean Ball of the College of Behavioral &amp; Social Sciences has been appointed Vice Chair of the committee. Former UMD President and USM Chancellor, William Kirwan, has also agreed to serve on the committee. The membership of the committee also includes several faculty, staff, and students suggested by the Senate. </a:t>
            </a:r>
          </a:p>
          <a:p>
            <a:pPr>
              <a:spcBef>
                <a:spcPts val="1800"/>
              </a:spcBef>
            </a:pPr>
            <a:r>
              <a:rPr lang="en-US" dirty="0" smtClean="0"/>
              <a:t>Walsh </a:t>
            </a:r>
            <a:r>
              <a:rPr lang="en-US" dirty="0"/>
              <a:t>noted that the presidential search committee would hold a campus-wide open forum on Wednesday, May 8, 2019. </a:t>
            </a:r>
          </a:p>
        </p:txBody>
      </p:sp>
    </p:spTree>
    <p:extLst>
      <p:ext uri="{BB962C8B-B14F-4D97-AF65-F5344CB8AC3E}">
        <p14:creationId xmlns:p14="http://schemas.microsoft.com/office/powerpoint/2010/main" val="3772209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APRIL 24, </a:t>
              </a: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xmlns="" w="25400">
                  <a:solidFill>
                    <a:schemeClr val="dk1">
                      <a:lumMod val="0"/>
                      <a:lumOff val="0"/>
                    </a:schemeClr>
                  </a:solidFill>
                  <a:round/>
                  <a:headEnd/>
                  <a:tailEnd/>
                </a14:hiddenLine>
              </a:ext>
              <a:ext uri="{AF507438-7753-43e0-B8FC-AC1667EBCBE1}">
                <a14:hiddenEffects xmlns:a14="http://schemas.microsoft.com/office/drawing/2010/main" xmlns="">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a:latin typeface="Arial" charset="0"/>
                <a:ea typeface="Arial" charset="0"/>
                <a:cs typeface="Arial" charset="0"/>
              </a:rPr>
              <a:t>Summary</a:t>
            </a:r>
          </a:p>
        </p:txBody>
      </p:sp>
      <p:sp>
        <p:nvSpPr>
          <p:cNvPr id="4" name="Content Placeholder 3"/>
          <p:cNvSpPr>
            <a:spLocks noGrp="1"/>
          </p:cNvSpPr>
          <p:nvPr>
            <p:ph idx="1"/>
          </p:nvPr>
        </p:nvSpPr>
        <p:spPr>
          <a:xfrm>
            <a:off x="218313" y="1771494"/>
            <a:ext cx="11702062" cy="4888386"/>
          </a:xfrm>
        </p:spPr>
        <p:txBody>
          <a:bodyPr>
            <a:normAutofit/>
          </a:bodyPr>
          <a:lstStyle/>
          <a:p>
            <a:pPr marL="0" indent="0">
              <a:buNone/>
            </a:pPr>
            <a:r>
              <a:rPr lang="en-US" u="sng" dirty="0" smtClean="0">
                <a:hlinkClick r:id="rId5"/>
              </a:rPr>
              <a:t>Enhancing Senate Input on University Planning and Resources (Senate Document #17-18-20)</a:t>
            </a:r>
            <a:endParaRPr lang="en-US" dirty="0" smtClean="0"/>
          </a:p>
          <a:p>
            <a:pPr>
              <a:spcBef>
                <a:spcPts val="1800"/>
              </a:spcBef>
            </a:pPr>
            <a:r>
              <a:rPr lang="en-US" dirty="0" smtClean="0"/>
              <a:t>The </a:t>
            </a:r>
            <a:r>
              <a:rPr lang="en-US" dirty="0"/>
              <a:t>Senate discussed the membership of the committee and how the committee could help educate the Senate and the wider campus community about the budgeting process. </a:t>
            </a:r>
            <a:endParaRPr lang="en-US" dirty="0" smtClean="0"/>
          </a:p>
          <a:p>
            <a:pPr>
              <a:spcBef>
                <a:spcPts val="1800"/>
              </a:spcBef>
            </a:pPr>
            <a:r>
              <a:rPr lang="en-US" dirty="0" smtClean="0"/>
              <a:t>The </a:t>
            </a:r>
            <a:r>
              <a:rPr lang="en-US" dirty="0"/>
              <a:t>Senate voted to approve the establishment of the Special Committee on University Finance. </a:t>
            </a:r>
          </a:p>
          <a:p>
            <a:pPr marL="0" indent="0">
              <a:buNone/>
            </a:pPr>
            <a:endParaRPr lang="en-US" dirty="0"/>
          </a:p>
        </p:txBody>
      </p:sp>
    </p:spTree>
    <p:extLst>
      <p:ext uri="{BB962C8B-B14F-4D97-AF65-F5344CB8AC3E}">
        <p14:creationId xmlns:p14="http://schemas.microsoft.com/office/powerpoint/2010/main" val="4018832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APRIL 24, </a:t>
              </a: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xmlns="" w="25400">
                  <a:solidFill>
                    <a:schemeClr val="dk1">
                      <a:lumMod val="0"/>
                      <a:lumOff val="0"/>
                    </a:schemeClr>
                  </a:solidFill>
                  <a:round/>
                  <a:headEnd/>
                  <a:tailEnd/>
                </a14:hiddenLine>
              </a:ext>
              <a:ext uri="{AF507438-7753-43e0-B8FC-AC1667EBCBE1}">
                <a14:hiddenEffects xmlns:a14="http://schemas.microsoft.com/office/drawing/2010/main" xmlns="">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a:latin typeface="Arial" charset="0"/>
                <a:ea typeface="Arial" charset="0"/>
                <a:cs typeface="Arial" charset="0"/>
              </a:rPr>
              <a:t>Summary</a:t>
            </a:r>
          </a:p>
        </p:txBody>
      </p:sp>
      <p:sp>
        <p:nvSpPr>
          <p:cNvPr id="4" name="Content Placeholder 3"/>
          <p:cNvSpPr>
            <a:spLocks noGrp="1"/>
          </p:cNvSpPr>
          <p:nvPr>
            <p:ph idx="1"/>
          </p:nvPr>
        </p:nvSpPr>
        <p:spPr>
          <a:xfrm>
            <a:off x="218313" y="1771494"/>
            <a:ext cx="11702062" cy="4888386"/>
          </a:xfrm>
        </p:spPr>
        <p:txBody>
          <a:bodyPr>
            <a:normAutofit/>
          </a:bodyPr>
          <a:lstStyle/>
          <a:p>
            <a:pPr marL="0" indent="0">
              <a:buNone/>
            </a:pPr>
            <a:r>
              <a:rPr lang="en-US" u="sng" dirty="0" smtClean="0">
                <a:hlinkClick r:id="rId5"/>
              </a:rPr>
              <a:t>Proposal to Establish a University Policy on Repeating Undergraduate Courses (Senate Document #18-19-09)</a:t>
            </a:r>
            <a:endParaRPr lang="en-US" dirty="0" smtClean="0"/>
          </a:p>
          <a:p>
            <a:r>
              <a:rPr lang="en-US" dirty="0" smtClean="0"/>
              <a:t>The Senate voted to approve the proposed new policy.</a:t>
            </a:r>
            <a:endParaRPr lang="en-US" dirty="0"/>
          </a:p>
        </p:txBody>
      </p:sp>
    </p:spTree>
    <p:extLst>
      <p:ext uri="{BB962C8B-B14F-4D97-AF65-F5344CB8AC3E}">
        <p14:creationId xmlns:p14="http://schemas.microsoft.com/office/powerpoint/2010/main" val="18256720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APRIL 24, </a:t>
              </a: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xmlns="" w="25400">
                  <a:solidFill>
                    <a:schemeClr val="dk1">
                      <a:lumMod val="0"/>
                      <a:lumOff val="0"/>
                    </a:schemeClr>
                  </a:solidFill>
                  <a:round/>
                  <a:headEnd/>
                  <a:tailEnd/>
                </a14:hiddenLine>
              </a:ext>
              <a:ext uri="{AF507438-7753-43e0-B8FC-AC1667EBCBE1}">
                <a14:hiddenEffects xmlns:a14="http://schemas.microsoft.com/office/drawing/2010/main" xmlns="">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a:latin typeface="Arial" charset="0"/>
                <a:ea typeface="Arial" charset="0"/>
                <a:cs typeface="Arial" charset="0"/>
              </a:rPr>
              <a:t>Summary</a:t>
            </a:r>
          </a:p>
        </p:txBody>
      </p:sp>
      <p:sp>
        <p:nvSpPr>
          <p:cNvPr id="4" name="Content Placeholder 3"/>
          <p:cNvSpPr>
            <a:spLocks noGrp="1"/>
          </p:cNvSpPr>
          <p:nvPr>
            <p:ph idx="1"/>
          </p:nvPr>
        </p:nvSpPr>
        <p:spPr>
          <a:xfrm>
            <a:off x="218313" y="1771494"/>
            <a:ext cx="11702062" cy="4857905"/>
          </a:xfrm>
        </p:spPr>
        <p:txBody>
          <a:bodyPr>
            <a:normAutofit/>
          </a:bodyPr>
          <a:lstStyle/>
          <a:p>
            <a:pPr marL="0" indent="0">
              <a:buNone/>
            </a:pPr>
            <a:r>
              <a:rPr lang="en-US" u="sng" dirty="0" smtClean="0">
                <a:hlinkClick r:id="rId5"/>
              </a:rPr>
              <a:t>Student Course Evaluation Improvement Project (Senate Document #16-17-24)</a:t>
            </a:r>
            <a:endParaRPr lang="en-US" dirty="0"/>
          </a:p>
          <a:p>
            <a:pPr>
              <a:spcBef>
                <a:spcPts val="1800"/>
              </a:spcBef>
            </a:pPr>
            <a:r>
              <a:rPr lang="en-US" dirty="0" smtClean="0"/>
              <a:t>The </a:t>
            </a:r>
            <a:r>
              <a:rPr lang="en-US" dirty="0"/>
              <a:t>Senate discussed and rejected an amendment to remove a recommendation regarding the release of grade distributions to students. </a:t>
            </a:r>
          </a:p>
          <a:p>
            <a:pPr>
              <a:spcBef>
                <a:spcPts val="1800"/>
              </a:spcBef>
            </a:pPr>
            <a:r>
              <a:rPr lang="en-US" dirty="0" smtClean="0"/>
              <a:t>The </a:t>
            </a:r>
            <a:r>
              <a:rPr lang="en-US" dirty="0"/>
              <a:t>Senate was unable to complete discussion of the proposal due to time constraints. The proposal will be discussed at a future Senate meeting. </a:t>
            </a:r>
          </a:p>
          <a:p>
            <a:pPr marL="0" indent="0">
              <a:buNone/>
            </a:pPr>
            <a:endParaRPr lang="en-US" dirty="0"/>
          </a:p>
          <a:p>
            <a:pPr>
              <a:lnSpc>
                <a:spcPct val="110000"/>
              </a:lnSpc>
              <a:spcBef>
                <a:spcPts val="1600"/>
              </a:spcBef>
            </a:pPr>
            <a:endParaRPr lang="en-US" dirty="0"/>
          </a:p>
        </p:txBody>
      </p:sp>
    </p:spTree>
    <p:extLst>
      <p:ext uri="{BB962C8B-B14F-4D97-AF65-F5344CB8AC3E}">
        <p14:creationId xmlns:p14="http://schemas.microsoft.com/office/powerpoint/2010/main" val="1890257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 xmlns:a16="http://schemas.microsoft.com/office/drawing/2014/main" id="{92996B6C-FDB2-46E2-AF13-222F3CC8EEFF}"/>
              </a:ext>
            </a:extLst>
          </p:cNvPr>
          <p:cNvGrpSpPr/>
          <p:nvPr/>
        </p:nvGrpSpPr>
        <p:grpSpPr>
          <a:xfrm>
            <a:off x="218313" y="185205"/>
            <a:ext cx="11738972" cy="1000657"/>
            <a:chOff x="351818" y="3706049"/>
            <a:chExt cx="7629334" cy="650342"/>
          </a:xfrm>
        </p:grpSpPr>
        <p:sp>
          <p:nvSpPr>
            <p:cNvPr id="16" name="Text Box 2">
              <a:extLst>
                <a:ext uri="{FF2B5EF4-FFF2-40B4-BE49-F238E27FC236}">
                  <a16:creationId xmlns="" xmlns:a16="http://schemas.microsoft.com/office/drawing/2014/main" id="{928D9384-46D1-42E2-A590-614B4FE79801}"/>
                </a:ext>
              </a:extLst>
            </p:cNvPr>
            <p:cNvSpPr txBox="1">
              <a:spLocks noChangeArrowheads="1"/>
            </p:cNvSpPr>
            <p:nvPr/>
          </p:nvSpPr>
          <p:spPr bwMode="auto">
            <a:xfrm>
              <a:off x="702304" y="3863997"/>
              <a:ext cx="3078324" cy="339316"/>
            </a:xfrm>
            <a:prstGeom prst="rect">
              <a:avLst/>
            </a:prstGeom>
            <a:solidFill>
              <a:srgbClr val="B20E17"/>
            </a:solidFill>
            <a:ln w="3175">
              <a:noFill/>
              <a:miter lim="800000"/>
              <a:headEnd/>
              <a:tailEnd/>
            </a:ln>
          </p:spPr>
          <p:txBody>
            <a:bodyPr rot="0" vert="horz" wrap="none" lIns="0" tIns="0" rIns="0" bIns="0" anchor="ctr" anchorCtr="0">
              <a:noAutofit/>
            </a:bodyPr>
            <a:lstStyle/>
            <a:p>
              <a:pPr marL="631825">
                <a:spcBef>
                  <a:spcPts val="1200"/>
                </a:spcBef>
              </a:pPr>
              <a:endParaRPr lang="en-US" sz="4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457200">
                <a:spcBef>
                  <a:spcPts val="1200"/>
                </a:spcBef>
              </a:pPr>
              <a:r>
                <a:rPr lang="en-US" sz="1600" b="1" dirty="0">
                  <a:solidFill>
                    <a:schemeClr val="bg1"/>
                  </a:solidFill>
                  <a:latin typeface="Arial" panose="020B0604020202020204" pitchFamily="34" charset="0"/>
                  <a:ea typeface="Calibri" panose="020F0502020204030204" pitchFamily="34" charset="0"/>
                  <a:cs typeface="Arial" panose="020B0604020202020204" pitchFamily="34" charset="0"/>
                </a:rPr>
                <a:t>   </a:t>
              </a:r>
              <a:r>
                <a:rPr 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UNIVERSITY SENATE</a:t>
              </a:r>
            </a:p>
            <a:p>
              <a:pPr>
                <a:spcBef>
                  <a:spcPts val="225"/>
                </a:spcBef>
              </a:pPr>
              <a:endParaRPr lang="en-US" sz="105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18" name="Text Box 2">
              <a:extLst>
                <a:ext uri="{FF2B5EF4-FFF2-40B4-BE49-F238E27FC236}">
                  <a16:creationId xmlns="" xmlns:a16="http://schemas.microsoft.com/office/drawing/2014/main" id="{501D8E2B-DDAE-41CC-9348-88DC80CDB6BC}"/>
                </a:ext>
              </a:extLst>
            </p:cNvPr>
            <p:cNvSpPr txBox="1">
              <a:spLocks noChangeArrowheads="1"/>
            </p:cNvSpPr>
            <p:nvPr/>
          </p:nvSpPr>
          <p:spPr bwMode="auto">
            <a:xfrm>
              <a:off x="3814918" y="3864001"/>
              <a:ext cx="4166234" cy="339317"/>
            </a:xfrm>
            <a:prstGeom prst="rect">
              <a:avLst/>
            </a:prstGeom>
            <a:blipFill>
              <a:blip r:embed="rId3"/>
              <a:stretch>
                <a:fillRect/>
              </a:stretch>
            </a:blipFill>
            <a:ln w="3175">
              <a:noFill/>
              <a:miter lim="800000"/>
              <a:headEnd/>
              <a:tailEnd/>
            </a:ln>
          </p:spPr>
          <p:txBody>
            <a:bodyPr rot="0" vert="horz" wrap="square" lIns="0" tIns="0" rIns="0" bIns="0" anchor="t" anchorCtr="0">
              <a:noAutofit/>
            </a:bodyPr>
            <a:lstStyle/>
            <a:p>
              <a:pPr marL="89059" marR="68580" algn="ctr">
                <a:spcBef>
                  <a:spcPts val="225"/>
                </a:spcBef>
              </a:pPr>
              <a:endParaRPr lang="en-US" sz="5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endParaRPr lang="en-US" sz="4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marL="89059" marR="68580" algn="ctr"/>
              <a:r>
                <a:rPr lang="en-US" sz="2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APRIL 24, </a:t>
              </a:r>
              <a:r>
                <a:rPr lang="en-US" sz="2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2019</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a:spcBef>
                  <a:spcPts val="225"/>
                </a:spcBef>
              </a:pPr>
              <a:r>
                <a:rPr lang="en-US" sz="825" dirty="0">
                  <a:latin typeface="Calibri" panose="020F0502020204030204" pitchFamily="34" charset="0"/>
                  <a:ea typeface="Calibri" panose="020F0502020204030204" pitchFamily="34" charset="0"/>
                  <a:cs typeface="Times New Roman" panose="02020603050405020304" pitchFamily="18" charset="0"/>
                </a:rPr>
                <a:t> </a:t>
              </a:r>
            </a:p>
          </p:txBody>
        </p:sp>
        <p:sp>
          <p:nvSpPr>
            <p:cNvPr id="21" name="Oval 20">
              <a:extLst>
                <a:ext uri="{FF2B5EF4-FFF2-40B4-BE49-F238E27FC236}">
                  <a16:creationId xmlns="" xmlns:a16="http://schemas.microsoft.com/office/drawing/2014/main" id="{DFF87279-6BBB-4DA7-ADEE-28A824B0A79A}"/>
                </a:ext>
              </a:extLst>
            </p:cNvPr>
            <p:cNvSpPr>
              <a:spLocks noChangeArrowheads="1"/>
            </p:cNvSpPr>
            <p:nvPr/>
          </p:nvSpPr>
          <p:spPr bwMode="auto">
            <a:xfrm>
              <a:off x="375806" y="3706049"/>
              <a:ext cx="662395" cy="650342"/>
            </a:xfrm>
            <a:prstGeom prst="ellipse">
              <a:avLst/>
            </a:prstGeom>
            <a:solidFill>
              <a:srgbClr val="FFFFFF"/>
            </a:solidFill>
            <a:ln>
              <a:noFill/>
            </a:ln>
            <a:effectLst/>
            <a:extLst>
              <a:ext uri="{91240B29-F687-4f45-9708-019B960494DF}">
                <a14:hiddenLine xmlns:a14="http://schemas.microsoft.com/office/drawing/2010/main" xmlns="" w="25400">
                  <a:solidFill>
                    <a:schemeClr val="dk1">
                      <a:lumMod val="0"/>
                      <a:lumOff val="0"/>
                    </a:schemeClr>
                  </a:solidFill>
                  <a:round/>
                  <a:headEnd/>
                  <a:tailEnd/>
                </a14:hiddenLine>
              </a:ext>
              <a:ext uri="{AF507438-7753-43e0-B8FC-AC1667EBCBE1}">
                <a14:hiddenEffects xmlns:a14="http://schemas.microsoft.com/office/drawing/2010/main" xmlns="">
                  <a:effectLst>
                    <a:outerShdw dist="35921" dir="2700000" algn="ctr" rotWithShape="0">
                      <a:schemeClr val="dk1">
                        <a:lumMod val="0"/>
                        <a:lumOff val="0"/>
                      </a:schemeClr>
                    </a:outerShdw>
                  </a:effectLst>
                </a14:hiddenEffects>
              </a:ext>
            </a:extLst>
          </p:spPr>
          <p:txBody>
            <a:bodyPr rot="0" vert="horz" wrap="square" lIns="27432" tIns="27432" rIns="27432" bIns="27432" anchor="t" anchorCtr="0" upright="1">
              <a:noAutofit/>
            </a:bodyPr>
            <a:lstStyle/>
            <a:p>
              <a:endParaRPr lang="en-US" sz="1350" dirty="0"/>
            </a:p>
          </p:txBody>
        </p:sp>
        <p:pic>
          <p:nvPicPr>
            <p:cNvPr id="22" name="Picture 21" descr="A drawing of a face&#10;&#10;Description generated with high confidence">
              <a:extLst>
                <a:ext uri="{FF2B5EF4-FFF2-40B4-BE49-F238E27FC236}">
                  <a16:creationId xmlns="" xmlns:a16="http://schemas.microsoft.com/office/drawing/2014/main" id="{4A636564-0717-44C3-9ECD-CF1338D7829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1818" y="3725666"/>
              <a:ext cx="625811" cy="617736"/>
            </a:xfrm>
            <a:prstGeom prst="rect">
              <a:avLst/>
            </a:prstGeom>
          </p:spPr>
        </p:pic>
      </p:grpSp>
      <p:sp>
        <p:nvSpPr>
          <p:cNvPr id="3" name="Title 2"/>
          <p:cNvSpPr>
            <a:spLocks noGrp="1"/>
          </p:cNvSpPr>
          <p:nvPr>
            <p:ph type="title"/>
          </p:nvPr>
        </p:nvSpPr>
        <p:spPr>
          <a:xfrm>
            <a:off x="255223" y="801021"/>
            <a:ext cx="11702062" cy="1155400"/>
          </a:xfrm>
        </p:spPr>
        <p:txBody>
          <a:bodyPr>
            <a:noAutofit/>
          </a:bodyPr>
          <a:lstStyle/>
          <a:p>
            <a:pPr algn="ctr"/>
            <a:r>
              <a:rPr lang="en-US" sz="4000" dirty="0">
                <a:latin typeface="Arial" charset="0"/>
                <a:ea typeface="Arial" charset="0"/>
                <a:cs typeface="Arial" charset="0"/>
              </a:rPr>
              <a:t>Relevant Links</a:t>
            </a:r>
          </a:p>
        </p:txBody>
      </p:sp>
      <p:sp>
        <p:nvSpPr>
          <p:cNvPr id="4" name="Content Placeholder 3"/>
          <p:cNvSpPr>
            <a:spLocks noGrp="1"/>
          </p:cNvSpPr>
          <p:nvPr>
            <p:ph idx="1"/>
          </p:nvPr>
        </p:nvSpPr>
        <p:spPr>
          <a:xfrm>
            <a:off x="255222" y="1751508"/>
            <a:ext cx="11702062" cy="4877892"/>
          </a:xfrm>
        </p:spPr>
        <p:txBody>
          <a:bodyPr>
            <a:normAutofit/>
          </a:bodyPr>
          <a:lstStyle/>
          <a:p>
            <a:pPr lvl="0"/>
            <a:r>
              <a:rPr lang="en-US" sz="2400" dirty="0"/>
              <a:t>Volunteer to serve on a Senate committee.</a:t>
            </a:r>
            <a:br>
              <a:rPr lang="en-US" sz="2400" dirty="0"/>
            </a:br>
            <a:r>
              <a:rPr lang="en-US" sz="2400" u="sng" dirty="0">
                <a:hlinkClick r:id="rId5"/>
              </a:rPr>
              <a:t>https://senate.umd.edu/join-committee</a:t>
            </a:r>
            <a:endParaRPr lang="en-US" sz="2400" dirty="0"/>
          </a:p>
          <a:p>
            <a:pPr lvl="0"/>
            <a:r>
              <a:rPr lang="en-US" sz="2400" dirty="0"/>
              <a:t>Enhancing Senate Input on University Planning and Resources (Senate Document #17-18-20)</a:t>
            </a:r>
            <a:br>
              <a:rPr lang="en-US" sz="2400" dirty="0"/>
            </a:br>
            <a:r>
              <a:rPr lang="en-US" sz="2400" u="sng" dirty="0">
                <a:hlinkClick r:id="rId6"/>
              </a:rPr>
              <a:t>https://senate.umd.edu/system/files/resources/billDocuments/17-18-20/stage6/ERG_Planning_Resources_17-18-20.pdf</a:t>
            </a:r>
            <a:endParaRPr lang="en-US" sz="2400" dirty="0"/>
          </a:p>
          <a:p>
            <a:pPr lvl="0"/>
            <a:r>
              <a:rPr lang="en-US" sz="2400" dirty="0"/>
              <a:t>Proposal to Establish a University Policy on Repeating Undergraduate Courses (Senate Document #18-19-09)</a:t>
            </a:r>
            <a:br>
              <a:rPr lang="en-US" sz="2400" dirty="0"/>
            </a:br>
            <a:r>
              <a:rPr lang="en-US" sz="2400" u="sng" dirty="0">
                <a:hlinkClick r:id="rId7"/>
              </a:rPr>
              <a:t>https://senate.umd.edu/system/files/resources/billDocuments/18-19-09/stage4/APAS_Repeat_Policy_18-19-09.pdf</a:t>
            </a:r>
            <a:endParaRPr lang="en-US" sz="2400" dirty="0"/>
          </a:p>
          <a:p>
            <a:pPr lvl="0"/>
            <a:r>
              <a:rPr lang="en-US" sz="2400" dirty="0"/>
              <a:t>Student Course Evaluation Improvement Project (Senate Document #16-17-24)</a:t>
            </a:r>
            <a:br>
              <a:rPr lang="en-US" sz="2400" dirty="0"/>
            </a:br>
            <a:r>
              <a:rPr lang="en-US" sz="2400" u="sng" dirty="0">
                <a:hlinkClick r:id="rId8"/>
              </a:rPr>
              <a:t>https://senate.umd.edu/system/files/resources/billDocuments/16-17-24/stage8/APAS_Course_Eval_16-17-24.pdf</a:t>
            </a:r>
            <a:endParaRPr lang="en-US" sz="2400" dirty="0"/>
          </a:p>
        </p:txBody>
      </p:sp>
    </p:spTree>
    <p:extLst>
      <p:ext uri="{BB962C8B-B14F-4D97-AF65-F5344CB8AC3E}">
        <p14:creationId xmlns:p14="http://schemas.microsoft.com/office/powerpoint/2010/main" val="163976797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PRESENTATIONGUID" val="10497672-b765-41bd-aa25-a4f93b71a9fd"/>
  <p:tag name="WASPOLLED" val="B66E01EFC7A14AFC8282E51FAD903040"/>
  <p:tag name="TPVERSION" val="6"/>
  <p:tag name="TPFULLVERSION" val="7.5.8.4"/>
  <p:tag name="PPTVERSION" val="16"/>
  <p:tag name="TPOS" val="2"/>
  <p:tag name="TPLASTSAVEVERSION" val="6.2 PC"/>
</p:tagLst>
</file>

<file path=ppt/theme/theme1.xml><?xml version="1.0" encoding="utf-8"?>
<a:theme xmlns:a="http://schemas.openxmlformats.org/drawingml/2006/main" name="Senate">
  <a:themeElements>
    <a:clrScheme name="Senate">
      <a:dk1>
        <a:sysClr val="windowText" lastClr="000000"/>
      </a:dk1>
      <a:lt1>
        <a:sysClr val="window" lastClr="FFFFFF"/>
      </a:lt1>
      <a:dk2>
        <a:srgbClr val="44546A"/>
      </a:dk2>
      <a:lt2>
        <a:srgbClr val="E7E6E6"/>
      </a:lt2>
      <a:accent1>
        <a:srgbClr val="C00000"/>
      </a:accent1>
      <a:accent2>
        <a:srgbClr val="FFC000"/>
      </a:accent2>
      <a:accent3>
        <a:srgbClr val="000000"/>
      </a:accent3>
      <a:accent4>
        <a:srgbClr val="FFC000"/>
      </a:accent4>
      <a:accent5>
        <a:srgbClr val="5B9BD5"/>
      </a:accent5>
      <a:accent6>
        <a:srgbClr val="70AD47"/>
      </a:accent6>
      <a:hlink>
        <a:srgbClr val="C00000"/>
      </a:hlink>
      <a:folHlink>
        <a:srgbClr val="C00000"/>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enate" id="{2D616F40-BC23-4586-8C16-C951F3592D13}" vid="{88D69AA8-767A-49E2-9451-86C3910ADB9A}"/>
    </a:ext>
  </a:extLst>
</a:theme>
</file>

<file path=ppt/theme/theme10.xml><?xml version="1.0" encoding="utf-8"?>
<a:theme xmlns:a="http://schemas.openxmlformats.org/drawingml/2006/main" name="15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1.xml><?xml version="1.0" encoding="utf-8"?>
<a:theme xmlns:a="http://schemas.openxmlformats.org/drawingml/2006/main" name="16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2.xml><?xml version="1.0" encoding="utf-8"?>
<a:theme xmlns:a="http://schemas.openxmlformats.org/drawingml/2006/main" name="17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3.xml><?xml version="1.0" encoding="utf-8"?>
<a:theme xmlns:a="http://schemas.openxmlformats.org/drawingml/2006/main" name="18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4.xml><?xml version="1.0" encoding="utf-8"?>
<a:theme xmlns:a="http://schemas.openxmlformats.org/drawingml/2006/main" name="19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5.xml><?xml version="1.0" encoding="utf-8"?>
<a:theme xmlns:a="http://schemas.openxmlformats.org/drawingml/2006/main" name="20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1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7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3.xml><?xml version="1.0" encoding="utf-8"?>
<a:theme xmlns:a="http://schemas.openxmlformats.org/drawingml/2006/main" name="8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4.xml><?xml version="1.0" encoding="utf-8"?>
<a:theme xmlns:a="http://schemas.openxmlformats.org/drawingml/2006/main" name="9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5.xml><?xml version="1.0" encoding="utf-8"?>
<a:theme xmlns:a="http://schemas.openxmlformats.org/drawingml/2006/main" name="10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6.xml><?xml version="1.0" encoding="utf-8"?>
<a:theme xmlns:a="http://schemas.openxmlformats.org/drawingml/2006/main" name="11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7.xml><?xml version="1.0" encoding="utf-8"?>
<a:theme xmlns:a="http://schemas.openxmlformats.org/drawingml/2006/main" name="12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8.xml><?xml version="1.0" encoding="utf-8"?>
<a:theme xmlns:a="http://schemas.openxmlformats.org/drawingml/2006/main" name="13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ppt/theme/theme9.xml><?xml version="1.0" encoding="utf-8"?>
<a:theme xmlns:a="http://schemas.openxmlformats.org/drawingml/2006/main" name="14_MCQ">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D2D0D585-C4EC-EA4B-835C-782976849514}" vid="{8BBB69E0-F12D-4E4F-8A8A-1D22C8CD6263}"/>
    </a:ext>
  </a:extLst>
</a:theme>
</file>

<file path=docProps/app.xml><?xml version="1.0" encoding="utf-8"?>
<Properties xmlns="http://schemas.openxmlformats.org/officeDocument/2006/extended-properties" xmlns:vt="http://schemas.openxmlformats.org/officeDocument/2006/docPropsVTypes">
  <Template>Senate Slides 2017</Template>
  <TotalTime>857</TotalTime>
  <Words>410</Words>
  <Application>Microsoft Office PowerPoint</Application>
  <PresentationFormat>Widescreen</PresentationFormat>
  <Paragraphs>75</Paragraphs>
  <Slides>7</Slides>
  <Notes>6</Notes>
  <HiddenSlides>0</HiddenSlides>
  <MMClips>0</MMClips>
  <ScaleCrop>false</ScaleCrop>
  <HeadingPairs>
    <vt:vector size="6" baseType="variant">
      <vt:variant>
        <vt:lpstr>Fonts Used</vt:lpstr>
      </vt:variant>
      <vt:variant>
        <vt:i4>5</vt:i4>
      </vt:variant>
      <vt:variant>
        <vt:lpstr>Theme</vt:lpstr>
      </vt:variant>
      <vt:variant>
        <vt:i4>15</vt:i4>
      </vt:variant>
      <vt:variant>
        <vt:lpstr>Slide Titles</vt:lpstr>
      </vt:variant>
      <vt:variant>
        <vt:i4>7</vt:i4>
      </vt:variant>
    </vt:vector>
  </HeadingPairs>
  <TitlesOfParts>
    <vt:vector size="27" baseType="lpstr">
      <vt:lpstr>ＭＳ Ｐゴシック</vt:lpstr>
      <vt:lpstr>ＭＳ Ｐゴシック</vt:lpstr>
      <vt:lpstr>Arial</vt:lpstr>
      <vt:lpstr>Calibri</vt:lpstr>
      <vt:lpstr>Times New Roman</vt:lpstr>
      <vt:lpstr>Senate</vt:lpstr>
      <vt:lpstr>7_MCQ</vt:lpstr>
      <vt:lpstr>8_MCQ</vt:lpstr>
      <vt:lpstr>9_MCQ</vt:lpstr>
      <vt:lpstr>10_MCQ</vt:lpstr>
      <vt:lpstr>11_MCQ</vt:lpstr>
      <vt:lpstr>12_MCQ</vt:lpstr>
      <vt:lpstr>13_MCQ</vt:lpstr>
      <vt:lpstr>14_MCQ</vt:lpstr>
      <vt:lpstr>15_MCQ</vt:lpstr>
      <vt:lpstr>16_MCQ</vt:lpstr>
      <vt:lpstr>17_MCQ</vt:lpstr>
      <vt:lpstr>18_MCQ</vt:lpstr>
      <vt:lpstr>19_MCQ</vt:lpstr>
      <vt:lpstr>20_MCQ</vt:lpstr>
      <vt:lpstr>Senate Meeting Summary</vt:lpstr>
      <vt:lpstr>Summary</vt:lpstr>
      <vt:lpstr>Summary</vt:lpstr>
      <vt:lpstr>Summary</vt:lpstr>
      <vt:lpstr>Summary</vt:lpstr>
      <vt:lpstr>Summary</vt:lpstr>
      <vt:lpstr>Relevant Links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Agenda</dc:title>
  <dc:creator>Reka Montfort</dc:creator>
  <cp:lastModifiedBy>Sarah Feeney</cp:lastModifiedBy>
  <cp:revision>97</cp:revision>
  <dcterms:created xsi:type="dcterms:W3CDTF">2017-09-04T22:41:22Z</dcterms:created>
  <dcterms:modified xsi:type="dcterms:W3CDTF">2019-04-26T21:11:58Z</dcterms:modified>
</cp:coreProperties>
</file>