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2" r:id="rId2"/>
    <p:sldMasterId id="2147483704" r:id="rId3"/>
    <p:sldMasterId id="2147483706" r:id="rId4"/>
    <p:sldMasterId id="2147483708" r:id="rId5"/>
    <p:sldMasterId id="2147483710" r:id="rId6"/>
    <p:sldMasterId id="2147483712" r:id="rId7"/>
    <p:sldMasterId id="2147483714" r:id="rId8"/>
    <p:sldMasterId id="2147483717" r:id="rId9"/>
    <p:sldMasterId id="2147483719" r:id="rId10"/>
    <p:sldMasterId id="2147483721" r:id="rId11"/>
    <p:sldMasterId id="2147483723" r:id="rId12"/>
    <p:sldMasterId id="2147483725" r:id="rId13"/>
    <p:sldMasterId id="2147483727" r:id="rId14"/>
    <p:sldMasterId id="2147483729" r:id="rId15"/>
  </p:sldMasterIdLst>
  <p:notesMasterIdLst>
    <p:notesMasterId r:id="rId25"/>
  </p:notesMasterIdLst>
  <p:sldIdLst>
    <p:sldId id="321" r:id="rId16"/>
    <p:sldId id="341" r:id="rId17"/>
    <p:sldId id="347" r:id="rId18"/>
    <p:sldId id="344" r:id="rId19"/>
    <p:sldId id="342" r:id="rId20"/>
    <p:sldId id="343" r:id="rId21"/>
    <p:sldId id="345" r:id="rId22"/>
    <p:sldId id="346" r:id="rId23"/>
    <p:sldId id="340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E17"/>
    <a:srgbClr val="E4C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10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96320"/>
        <c:axId val="125196880"/>
        <c:axId val="125103328"/>
      </c:bar3DChart>
      <c:catAx>
        <c:axId val="12519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196880"/>
        <c:crosses val="autoZero"/>
        <c:auto val="1"/>
        <c:lblAlgn val="ctr"/>
        <c:lblOffset val="100"/>
        <c:noMultiLvlLbl val="0"/>
      </c:catAx>
      <c:valAx>
        <c:axId val="12519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196320"/>
        <c:crosses val="autoZero"/>
        <c:crossBetween val="between"/>
      </c:valAx>
      <c:serAx>
        <c:axId val="125103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2519688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8373440"/>
        <c:axId val="258374000"/>
        <c:axId val="125104576"/>
      </c:bar3DChart>
      <c:catAx>
        <c:axId val="25837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8374000"/>
        <c:crosses val="autoZero"/>
        <c:auto val="1"/>
        <c:lblAlgn val="ctr"/>
        <c:lblOffset val="100"/>
        <c:noMultiLvlLbl val="0"/>
      </c:catAx>
      <c:valAx>
        <c:axId val="25837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8373440"/>
        <c:crosses val="autoZero"/>
        <c:crossBetween val="between"/>
      </c:valAx>
      <c:serAx>
        <c:axId val="12510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25837400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F1D7F-6098-F943-A299-FF519F3916C0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5BD3-A954-1545-A124-E1B25878CF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9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7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0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3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>
            <p:extLst>
              <p:ext uri="{D42A27DB-BD31-4B8C-83A1-F6EECF244321}">
                <p14:modId xmlns:p14="http://schemas.microsoft.com/office/powerpoint/2010/main" val="299611517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71524816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78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44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47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15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3526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251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168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1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1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97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2354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98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341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880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405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5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8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5360-EFBB-43F0-89C6-6A465E09648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1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26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66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16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132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76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33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2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3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73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6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7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57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3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20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join-committ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system/files/resources/billDocuments/17-18-22/stage3/ITC_WebAccessibility_Policy_17-18-2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system/files/resources/billDocuments/17-18-13/stage4/FAC_Grievance_Policy_17-18-13_Senate_Amende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nate.umd.edu/system/files/resources/MeetingMaterials/04042018/APAS_Crim_Bckrnd_16-17-2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nate.umd.edu/system/files/resources/MeetingMaterials/04042018/APAS_Crim_Bckrnd_16-17-2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nate.umd.edu/system/files/resources/MeetingMaterials/04042018/APAS_Crim_Bckrnd_16-17-29.pdf" TargetMode="External"/><Relationship Id="rId3" Type="http://schemas.openxmlformats.org/officeDocument/2006/relationships/hyperlink" Target="https://calendar.umd.edu/cal/main/showEventList.rdo;jsessionid=E638B109F9467BA17843933759AA181F" TargetMode="External"/><Relationship Id="rId7" Type="http://schemas.openxmlformats.org/officeDocument/2006/relationships/hyperlink" Target="https://www.senate.umd.edu/system/files/resources/billDocuments/17-18-13/stage4/FAC_Grievance_Policy_17-18-13_Senate_Amended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nate.umd.edu/system/files/resources/billDocuments/17-18-22/stage3/ITC_WebAccessibility_Policy_17-18-22.pdf" TargetMode="External"/><Relationship Id="rId5" Type="http://schemas.openxmlformats.org/officeDocument/2006/relationships/hyperlink" Target="https://www.senate.umd.edu/senate-meeting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senate.umd.edu/join-committee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Senate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April 4, 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2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/>
              <a:t>Special Order: Presidential </a:t>
            </a:r>
            <a:r>
              <a:rPr lang="en-US" sz="4200" dirty="0" smtClean="0"/>
              <a:t>Briefing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President </a:t>
            </a:r>
            <a:r>
              <a:rPr lang="en-US" dirty="0"/>
              <a:t>Loh reflected on the 50th anniversary of Martin Luther King’s assassination and commented on the importance of his contributions to humanity.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He </a:t>
            </a:r>
            <a:r>
              <a:rPr lang="en-US" dirty="0"/>
              <a:t>stated that there will be several speakers and events on campus during the month of April who will generate discussion about our fundamental values.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President </a:t>
            </a:r>
            <a:r>
              <a:rPr lang="en-US" dirty="0"/>
              <a:t>Loh noted the importance of freedom of expression and the need to listen respectfully to views that may be contrary to our own. He emphasized that the role of a University is to not make ideas safe for students but to make students safe to challenge divergent views.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09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/>
              <a:t>Senate Chair’s </a:t>
            </a:r>
            <a:r>
              <a:rPr lang="en-US" sz="4400" u="sng" dirty="0" smtClean="0"/>
              <a:t>Report</a:t>
            </a:r>
          </a:p>
          <a:p>
            <a:pPr lvl="0">
              <a:lnSpc>
                <a:spcPct val="130000"/>
              </a:lnSpc>
            </a:pPr>
            <a:r>
              <a:rPr lang="en-US" dirty="0"/>
              <a:t>Members of the campus community can sign up to serve on a Senate committee for 2018-2019 through April 30th. </a:t>
            </a:r>
            <a:endParaRPr lang="en-US" dirty="0" smtClean="0"/>
          </a:p>
          <a:p>
            <a:pPr lvl="0">
              <a:lnSpc>
                <a:spcPct val="130000"/>
              </a:lnSpc>
            </a:pPr>
            <a:r>
              <a:rPr lang="en-US" dirty="0" smtClean="0"/>
              <a:t>There </a:t>
            </a:r>
            <a:r>
              <a:rPr lang="en-US" dirty="0"/>
              <a:t>are openings for faculty, staff, and students. For information on how to submit your application, please visit the </a:t>
            </a:r>
            <a:r>
              <a:rPr lang="en-US" u="sng" dirty="0">
                <a:hlinkClick r:id="rId2"/>
              </a:rPr>
              <a:t>Senate website.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16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12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7600" u="sng" dirty="0"/>
              <a:t>Senate Chair’s </a:t>
            </a:r>
            <a:r>
              <a:rPr lang="en-US" sz="17600" u="sng" dirty="0" smtClean="0"/>
              <a:t>Report</a:t>
            </a:r>
          </a:p>
          <a:p>
            <a:pPr lvl="0">
              <a:lnSpc>
                <a:spcPct val="130000"/>
              </a:lnSpc>
            </a:pPr>
            <a:r>
              <a:rPr lang="en-US" sz="11200" dirty="0"/>
              <a:t>The April 24th Senate meeting is the last meeting for outgoing Senators. </a:t>
            </a:r>
            <a:endParaRPr lang="en-US" sz="11200" dirty="0" smtClean="0"/>
          </a:p>
          <a:p>
            <a:pPr lvl="0">
              <a:lnSpc>
                <a:spcPct val="130000"/>
              </a:lnSpc>
            </a:pPr>
            <a:r>
              <a:rPr lang="en-US" sz="11200" dirty="0" smtClean="0"/>
              <a:t>All </a:t>
            </a:r>
            <a:r>
              <a:rPr lang="en-US" sz="11200" dirty="0"/>
              <a:t>incoming and continuing Senators will begin their term at the Senate Transition Meeting on May 9th</a:t>
            </a:r>
            <a:r>
              <a:rPr lang="en-US" sz="11200" dirty="0" smtClean="0"/>
              <a:t>.</a:t>
            </a:r>
          </a:p>
          <a:p>
            <a:pPr lvl="0">
              <a:lnSpc>
                <a:spcPct val="130000"/>
              </a:lnSpc>
            </a:pPr>
            <a:r>
              <a:rPr lang="en-US" sz="11200" dirty="0" smtClean="0"/>
              <a:t> </a:t>
            </a:r>
            <a:r>
              <a:rPr lang="en-US" sz="11200" dirty="0"/>
              <a:t>At that meeting, Senators will vote for the next Chair-Elect, the Senate Executive Committee, the Committee on Committees, and the Senate-elected membership of various councils and committees. </a:t>
            </a:r>
            <a:endParaRPr lang="en-US" sz="11200" u="sng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75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hlinkClick r:id="rId2"/>
              </a:rPr>
              <a:t>Review </a:t>
            </a:r>
            <a:r>
              <a:rPr lang="en-US" u="sng" dirty="0">
                <a:hlinkClick r:id="rId2"/>
              </a:rPr>
              <a:t>of the Interim University of Maryland Web Accessibility Policy (Senate Document #17-18-22</a:t>
            </a:r>
            <a:r>
              <a:rPr lang="en-US" u="sng" dirty="0" smtClean="0">
                <a:hlinkClick r:id="rId2"/>
              </a:rPr>
              <a:t>)</a:t>
            </a:r>
            <a:endParaRPr lang="en-US" dirty="0"/>
          </a:p>
          <a:p>
            <a:r>
              <a:rPr lang="en-US" dirty="0"/>
              <a:t>The Senate voted to approve the revised policy.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25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67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100" u="sng" dirty="0">
                <a:hlinkClick r:id="rId2"/>
              </a:rPr>
              <a:t>Review of the University of Maryland College Park Policies and Procedures Governing Faculty Grievances (Senate Document #17-18-13)</a:t>
            </a:r>
            <a:endParaRPr lang="en-US" sz="5100" dirty="0"/>
          </a:p>
          <a:p>
            <a:r>
              <a:rPr lang="en-US" sz="4400" dirty="0"/>
              <a:t>The Senate approved one amendment (noted in pink below</a:t>
            </a:r>
            <a:r>
              <a:rPr lang="en-US" sz="4400" dirty="0" smtClean="0"/>
              <a:t>):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4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400" u="sng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en-US" sz="4400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about Procedures Section II.B.</a:t>
            </a:r>
            <a:endParaRPr lang="en-US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971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smtClean="0">
                <a:solidFill>
                  <a:srgbClr val="0000FF"/>
                </a:solidFill>
                <a:ea typeface="Arial" panose="020B0604020202020204" pitchFamily="34" charset="0"/>
              </a:rPr>
              <a:t>Faculty </a:t>
            </a:r>
            <a:r>
              <a:rPr lang="en-US" sz="4400" b="1" dirty="0">
                <a:solidFill>
                  <a:srgbClr val="0000FF"/>
                </a:solidFill>
                <a:ea typeface="Arial" panose="020B0604020202020204" pitchFamily="34" charset="0"/>
              </a:rPr>
              <a:t>are expected to begin the grievance process within </a:t>
            </a:r>
            <a:r>
              <a:rPr lang="en-US" sz="4400" b="1" dirty="0">
                <a:solidFill>
                  <a:srgbClr val="008000"/>
                </a:solidFill>
                <a:ea typeface="Arial" panose="020B0604020202020204" pitchFamily="34" charset="0"/>
              </a:rPr>
              <a:t>seventy-five (75) days </a:t>
            </a:r>
            <a:r>
              <a:rPr lang="en-US" sz="4400" b="1" dirty="0">
                <a:solidFill>
                  <a:srgbClr val="0000FF"/>
                </a:solidFill>
                <a:ea typeface="Arial" panose="020B0604020202020204" pitchFamily="34" charset="0"/>
              </a:rPr>
              <a:t>of a grievable </a:t>
            </a:r>
            <a:r>
              <a:rPr lang="en-US" sz="4400" b="1" dirty="0">
                <a:solidFill>
                  <a:srgbClr val="008000"/>
                </a:solidFill>
                <a:ea typeface="Arial" panose="020B0604020202020204" pitchFamily="34" charset="0"/>
              </a:rPr>
              <a:t>action or inaction</a:t>
            </a:r>
            <a:r>
              <a:rPr lang="en-US" sz="4400" b="1" dirty="0">
                <a:solidFill>
                  <a:srgbClr val="000000"/>
                </a:solidFill>
                <a:ea typeface="Arial" panose="020B0604020202020204" pitchFamily="34" charset="0"/>
              </a:rPr>
              <a:t>, </a:t>
            </a:r>
            <a:r>
              <a:rPr lang="en-US" sz="4400" b="1" dirty="0">
                <a:solidFill>
                  <a:srgbClr val="008000"/>
                </a:solidFill>
                <a:ea typeface="Arial" panose="020B0604020202020204" pitchFamily="34" charset="0"/>
              </a:rPr>
              <a:t>or</a:t>
            </a:r>
            <a:r>
              <a:rPr lang="en-US" sz="4400" b="1" dirty="0">
                <a:solidFill>
                  <a:srgbClr val="000000"/>
                </a:solidFill>
                <a:ea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ea typeface="Arial" panose="020B0604020202020204" pitchFamily="34" charset="0"/>
              </a:rPr>
              <a:t>within seventy-five (75) days of </a:t>
            </a:r>
            <a:r>
              <a:rPr lang="en-US" sz="4400" b="1" dirty="0">
                <a:solidFill>
                  <a:srgbClr val="008000"/>
                </a:solidFill>
                <a:ea typeface="Arial" panose="020B0604020202020204" pitchFamily="34" charset="0"/>
              </a:rPr>
              <a:t>first learning of</a:t>
            </a:r>
            <a:r>
              <a:rPr lang="en-US" sz="4400" b="1" dirty="0">
                <a:solidFill>
                  <a:srgbClr val="000000"/>
                </a:solidFill>
                <a:ea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ea typeface="Arial" panose="020B0604020202020204" pitchFamily="34" charset="0"/>
              </a:rPr>
              <a:t>the </a:t>
            </a:r>
            <a:r>
              <a:rPr lang="en-US" sz="4400" b="1" dirty="0">
                <a:solidFill>
                  <a:srgbClr val="008000"/>
                </a:solidFill>
                <a:ea typeface="Arial" panose="020B0604020202020204" pitchFamily="34" charset="0"/>
              </a:rPr>
              <a:t>action or inaction, whichever is later. Such action or inaction may be the latest in a long standing pattern or practice, in which case the pattern may be considered as part the grievance</a:t>
            </a:r>
            <a:r>
              <a:rPr lang="en-US" sz="4400" b="1" dirty="0">
                <a:solidFill>
                  <a:srgbClr val="FF00FF"/>
                </a:solidFill>
                <a:ea typeface="Arial" panose="020B0604020202020204" pitchFamily="34" charset="0"/>
              </a:rPr>
              <a:t>, if the grievance is submitted within seventy-five (75) </a:t>
            </a:r>
            <a:r>
              <a:rPr lang="en-US" sz="4400" b="1" dirty="0">
                <a:solidFill>
                  <a:srgbClr val="FF00FF"/>
                </a:solidFill>
              </a:rPr>
              <a:t>days from the most recent example of a pattern of action or inaction. </a:t>
            </a:r>
            <a:endParaRPr lang="en-US" sz="4400" dirty="0" smtClean="0"/>
          </a:p>
          <a:p>
            <a:r>
              <a:rPr lang="en-US" sz="4400" dirty="0" smtClean="0"/>
              <a:t>The Senate </a:t>
            </a:r>
            <a:r>
              <a:rPr lang="en-US" sz="4400" dirty="0"/>
              <a:t>approved the revised policy, as amended.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70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>
                <a:hlinkClick r:id="rId2"/>
              </a:rPr>
              <a:t>Undergraduate Admissions Procedures Related to Criminal Background (Senate Document #16-17-29)</a:t>
            </a:r>
            <a:endParaRPr lang="en-US" sz="3200" dirty="0"/>
          </a:p>
          <a:p>
            <a:pPr lvl="0">
              <a:lnSpc>
                <a:spcPct val="110000"/>
              </a:lnSpc>
            </a:pPr>
            <a:r>
              <a:rPr lang="en-US" dirty="0"/>
              <a:t>Senators discussed the committee’s recommendations extensively. </a:t>
            </a:r>
          </a:p>
          <a:p>
            <a:pPr lvl="0">
              <a:lnSpc>
                <a:spcPct val="110000"/>
              </a:lnSpc>
            </a:pPr>
            <a:r>
              <a:rPr lang="en-US" dirty="0"/>
              <a:t>Concerns were raised about the impact of the questions on underrepresented minorities and whether they discouraged students from applying to the University. </a:t>
            </a:r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0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49" y="64084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500" u="sng" dirty="0">
                <a:hlinkClick r:id="rId2"/>
              </a:rPr>
              <a:t>Undergraduate Admissions Procedures Related to Criminal Background (Senate Document #16-17-29)</a:t>
            </a:r>
            <a:endParaRPr lang="en-US" sz="3500" dirty="0"/>
          </a:p>
          <a:p>
            <a:pPr lvl="0">
              <a:lnSpc>
                <a:spcPct val="120000"/>
              </a:lnSpc>
            </a:pPr>
            <a:r>
              <a:rPr lang="en-US" sz="3000" dirty="0" smtClean="0"/>
              <a:t>Senators </a:t>
            </a:r>
            <a:r>
              <a:rPr lang="en-US" sz="3000" dirty="0"/>
              <a:t>discussed safety concerns, the severity of activities that would result in a denial of admission, and the relative impact on the campus community.</a:t>
            </a:r>
          </a:p>
          <a:p>
            <a:pPr lvl="0">
              <a:lnSpc>
                <a:spcPct val="120000"/>
              </a:lnSpc>
            </a:pPr>
            <a:r>
              <a:rPr lang="en-US" sz="3000" dirty="0"/>
              <a:t>The Senate voted to recommit the recommendations back to the Academic Procedures &amp; Standards (APAS) Committee for further review of the financial implications of the various options considered by the committee.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70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Relevant Links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751508"/>
            <a:ext cx="11702062" cy="479443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200" dirty="0" smtClean="0"/>
              <a:t>University of Maryland Campus Events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 smtClean="0">
                <a:hlinkClick r:id="rId3"/>
              </a:rPr>
              <a:t>https</a:t>
            </a:r>
            <a:r>
              <a:rPr lang="en-US" sz="7200" u="sng" dirty="0">
                <a:hlinkClick r:id="rId3"/>
              </a:rPr>
              <a:t>://</a:t>
            </a:r>
            <a:r>
              <a:rPr lang="en-US" sz="7200" u="sng" dirty="0" smtClean="0">
                <a:hlinkClick r:id="rId3"/>
              </a:rPr>
              <a:t>calendar.umd.edu/cal/main/showEventList</a:t>
            </a:r>
            <a:r>
              <a:rPr lang="en-US" sz="7200" dirty="0" smtClean="0">
                <a:hlinkClick r:id="rId3"/>
              </a:rPr>
              <a:t> </a:t>
            </a:r>
            <a:endParaRPr lang="en-US" sz="8000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Volunteer to Join a Senate Committee</a:t>
            </a:r>
            <a:br>
              <a:rPr lang="en-US" sz="7200" dirty="0" smtClean="0"/>
            </a:br>
            <a:r>
              <a:rPr lang="en-US" sz="7200" u="sng" dirty="0" smtClean="0">
                <a:hlinkClick r:id="rId4"/>
              </a:rPr>
              <a:t>https://www.senate.umd.edu/join-committee</a:t>
            </a:r>
            <a:endParaRPr lang="en-US" sz="7200" u="sng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Spring </a:t>
            </a:r>
            <a:r>
              <a:rPr lang="en-US" sz="7200" dirty="0"/>
              <a:t>Senate Meetings 2018</a:t>
            </a:r>
            <a:br>
              <a:rPr lang="en-US" sz="7200" dirty="0"/>
            </a:br>
            <a:r>
              <a:rPr lang="en-US" sz="7200" u="sng" dirty="0">
                <a:hlinkClick r:id="rId5"/>
              </a:rPr>
              <a:t>https://</a:t>
            </a:r>
            <a:r>
              <a:rPr lang="en-US" sz="7200" u="sng" dirty="0" smtClean="0">
                <a:hlinkClick r:id="rId5"/>
              </a:rPr>
              <a:t>www.senate.umd.edu/senate-meetings</a:t>
            </a:r>
            <a:endParaRPr lang="en-US" sz="7200" dirty="0"/>
          </a:p>
          <a:p>
            <a:pPr>
              <a:lnSpc>
                <a:spcPct val="120000"/>
              </a:lnSpc>
            </a:pPr>
            <a:r>
              <a:rPr lang="en-US" sz="7200" dirty="0" smtClean="0"/>
              <a:t>Review of the Interim University of Maryland Web Accessibility Policy (Senate Document #17-18-22)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 smtClean="0">
                <a:hlinkClick r:id="rId6"/>
              </a:rPr>
              <a:t>https</a:t>
            </a:r>
            <a:r>
              <a:rPr lang="en-US" sz="7200" u="sng" dirty="0">
                <a:hlinkClick r:id="rId6"/>
              </a:rPr>
              <a:t>://</a:t>
            </a:r>
            <a:r>
              <a:rPr lang="en-US" sz="7200" u="sng" dirty="0" smtClean="0">
                <a:hlinkClick r:id="rId6"/>
              </a:rPr>
              <a:t>www.senate.umd.edu/system/files/resources/billDocuments/17-18-22/stage3/ITC_WebAccessibility_Policy_17-18-22.pdf</a:t>
            </a:r>
            <a:endParaRPr lang="en-US" sz="7200" u="sng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Senate Review of the University of Maryland College Park Policies and Procedures Governing Faculty Grievances (Senate Document # 17-18-13)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>
                <a:hlinkClick r:id="rId7"/>
              </a:rPr>
              <a:t>https://</a:t>
            </a:r>
            <a:r>
              <a:rPr lang="en-US" sz="7200" u="sng" dirty="0" smtClean="0">
                <a:hlinkClick r:id="rId7"/>
              </a:rPr>
              <a:t>www.senate.umd.edu/system/files/resources/billDocuments/17-18-13/stage4/FAC_Grievance_Policy_17-18-13_Senate_Amended.pdf</a:t>
            </a:r>
            <a:endParaRPr lang="en-US" sz="7200" u="sng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Undergraduate Admissions Procedures Related to Criminal Background (Senate </a:t>
            </a:r>
            <a:r>
              <a:rPr lang="en-US" sz="7200" dirty="0"/>
              <a:t>Document # </a:t>
            </a:r>
            <a:r>
              <a:rPr lang="en-US" sz="7200" dirty="0" smtClean="0"/>
              <a:t>16-17-29)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>
                <a:hlinkClick r:id="rId8"/>
              </a:rPr>
              <a:t>https://</a:t>
            </a:r>
            <a:r>
              <a:rPr lang="en-US" sz="7200" u="sng" dirty="0" smtClean="0">
                <a:hlinkClick r:id="rId8"/>
              </a:rPr>
              <a:t>www.senate.umd.edu/system/files/resources/MeetingMaterials/04042018/APAS_Crim_Bckrnd_16-17-29.pdf</a:t>
            </a:r>
            <a:endParaRPr lang="en-US" sz="7200" dirty="0"/>
          </a:p>
          <a:p>
            <a:pPr>
              <a:lnSpc>
                <a:spcPct val="120000"/>
              </a:lnSpc>
            </a:pPr>
            <a:endParaRPr lang="en-US" u="sng" dirty="0"/>
          </a:p>
          <a:p>
            <a:endParaRPr lang="en-US" u="sng" dirty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8" name="Picture 1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8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0497672-b765-41bd-aa25-a4f93b71a9fd"/>
  <p:tag name="WASPOLLED" val="B66E01EFC7A14AFC8282E51FAD903040"/>
  <p:tag name="TPVERSION" val="6"/>
  <p:tag name="TPFULLVERSION" val="7.5.8.4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Senate">
  <a:themeElements>
    <a:clrScheme name="Sena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FFC000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C00000"/>
      </a:hlink>
      <a:folHlink>
        <a:srgbClr val="C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nate" id="{2D616F40-BC23-4586-8C16-C951F3592D13}" vid="{88D69AA8-767A-49E2-9451-86C3910ADB9A}"/>
    </a:ext>
  </a:extLst>
</a:theme>
</file>

<file path=ppt/theme/theme10.xml><?xml version="1.0" encoding="utf-8"?>
<a:theme xmlns:a="http://schemas.openxmlformats.org/drawingml/2006/main" name="15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1.xml><?xml version="1.0" encoding="utf-8"?>
<a:theme xmlns:a="http://schemas.openxmlformats.org/drawingml/2006/main" name="16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2.xml><?xml version="1.0" encoding="utf-8"?>
<a:theme xmlns:a="http://schemas.openxmlformats.org/drawingml/2006/main" name="1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3.xml><?xml version="1.0" encoding="utf-8"?>
<a:theme xmlns:a="http://schemas.openxmlformats.org/drawingml/2006/main" name="1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4.xml><?xml version="1.0" encoding="utf-8"?>
<a:theme xmlns:a="http://schemas.openxmlformats.org/drawingml/2006/main" name="1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5.xml><?xml version="1.0" encoding="utf-8"?>
<a:theme xmlns:a="http://schemas.openxmlformats.org/drawingml/2006/main" name="2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3.xml><?xml version="1.0" encoding="utf-8"?>
<a:theme xmlns:a="http://schemas.openxmlformats.org/drawingml/2006/main" name="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4.xml><?xml version="1.0" encoding="utf-8"?>
<a:theme xmlns:a="http://schemas.openxmlformats.org/drawingml/2006/main" name="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5.xml><?xml version="1.0" encoding="utf-8"?>
<a:theme xmlns:a="http://schemas.openxmlformats.org/drawingml/2006/main" name="1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6.xml><?xml version="1.0" encoding="utf-8"?>
<a:theme xmlns:a="http://schemas.openxmlformats.org/drawingml/2006/main" name="11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7.xml><?xml version="1.0" encoding="utf-8"?>
<a:theme xmlns:a="http://schemas.openxmlformats.org/drawingml/2006/main" name="12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8.xml><?xml version="1.0" encoding="utf-8"?>
<a:theme xmlns:a="http://schemas.openxmlformats.org/drawingml/2006/main" name="13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9.xml><?xml version="1.0" encoding="utf-8"?>
<a:theme xmlns:a="http://schemas.openxmlformats.org/drawingml/2006/main" name="14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Slides 2017</Template>
  <TotalTime>625</TotalTime>
  <Words>590</Words>
  <Application>Microsoft Office PowerPoint</Application>
  <PresentationFormat>Widescreen</PresentationFormat>
  <Paragraphs>97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9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Times New Roman</vt:lpstr>
      <vt:lpstr>Senate</vt:lpstr>
      <vt:lpstr>7_MCQ</vt:lpstr>
      <vt:lpstr>8_MCQ</vt:lpstr>
      <vt:lpstr>9_MCQ</vt:lpstr>
      <vt:lpstr>10_MCQ</vt:lpstr>
      <vt:lpstr>11_MCQ</vt:lpstr>
      <vt:lpstr>12_MCQ</vt:lpstr>
      <vt:lpstr>13_MCQ</vt:lpstr>
      <vt:lpstr>14_MCQ</vt:lpstr>
      <vt:lpstr>15_MCQ</vt:lpstr>
      <vt:lpstr>16_MCQ</vt:lpstr>
      <vt:lpstr>17_MCQ</vt:lpstr>
      <vt:lpstr>18_MCQ</vt:lpstr>
      <vt:lpstr>19_MCQ</vt:lpstr>
      <vt:lpstr>20_MCQ</vt:lpstr>
      <vt:lpstr>Senate Meeting 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Relevant Links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Reka Montfort</dc:creator>
  <cp:lastModifiedBy>Senate</cp:lastModifiedBy>
  <cp:revision>90</cp:revision>
  <dcterms:created xsi:type="dcterms:W3CDTF">2017-09-04T22:41:22Z</dcterms:created>
  <dcterms:modified xsi:type="dcterms:W3CDTF">2018-04-09T20:29:56Z</dcterms:modified>
</cp:coreProperties>
</file>