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5"/>
  </p:notesMasterIdLst>
  <p:sldIdLst>
    <p:sldId id="321" r:id="rId16"/>
    <p:sldId id="349" r:id="rId17"/>
    <p:sldId id="343" r:id="rId18"/>
    <p:sldId id="348" r:id="rId19"/>
    <p:sldId id="347" r:id="rId20"/>
    <p:sldId id="344" r:id="rId21"/>
    <p:sldId id="346" r:id="rId22"/>
    <p:sldId id="345" r:id="rId23"/>
    <p:sldId id="340" r:id="rId24"/>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20E17"/>
    <a:srgbClr val="E4C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16" autoAdjust="0"/>
    <p:restoredTop sz="94660"/>
  </p:normalViewPr>
  <p:slideViewPr>
    <p:cSldViewPr snapToGrid="0">
      <p:cViewPr varScale="1">
        <p:scale>
          <a:sx n="132" d="100"/>
          <a:sy n="132" d="100"/>
        </p:scale>
        <p:origin x="156" y="132"/>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presProps" Target="presProps.xml"/><Relationship Id="rId30" Type="http://schemas.openxmlformats.org/officeDocument/2006/relationships/tableStyles" Target="tableStyles.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51678864"/>
        <c:axId val="251679424"/>
        <c:axId val="120564288"/>
      </c:bar3DChart>
      <c:catAx>
        <c:axId val="251678864"/>
        <c:scaling>
          <c:orientation val="minMax"/>
        </c:scaling>
        <c:delete val="0"/>
        <c:axPos val="b"/>
        <c:numFmt formatCode="General" sourceLinked="1"/>
        <c:majorTickMark val="out"/>
        <c:minorTickMark val="none"/>
        <c:tickLblPos val="nextTo"/>
        <c:crossAx val="251679424"/>
        <c:crosses val="autoZero"/>
        <c:auto val="1"/>
        <c:lblAlgn val="ctr"/>
        <c:lblOffset val="100"/>
        <c:noMultiLvlLbl val="0"/>
      </c:catAx>
      <c:valAx>
        <c:axId val="251679424"/>
        <c:scaling>
          <c:orientation val="minMax"/>
        </c:scaling>
        <c:delete val="0"/>
        <c:axPos val="l"/>
        <c:majorGridlines/>
        <c:numFmt formatCode="General" sourceLinked="1"/>
        <c:majorTickMark val="out"/>
        <c:minorTickMark val="none"/>
        <c:tickLblPos val="nextTo"/>
        <c:crossAx val="251678864"/>
        <c:crosses val="autoZero"/>
        <c:crossBetween val="between"/>
      </c:valAx>
      <c:serAx>
        <c:axId val="120564288"/>
        <c:scaling>
          <c:orientation val="minMax"/>
        </c:scaling>
        <c:delete val="0"/>
        <c:axPos val="b"/>
        <c:majorTickMark val="out"/>
        <c:minorTickMark val="none"/>
        <c:tickLblPos val="nextTo"/>
        <c:crossAx val="251679424"/>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51682784"/>
        <c:axId val="252454016"/>
        <c:axId val="120564912"/>
      </c:bar3DChart>
      <c:catAx>
        <c:axId val="251682784"/>
        <c:scaling>
          <c:orientation val="minMax"/>
        </c:scaling>
        <c:delete val="0"/>
        <c:axPos val="b"/>
        <c:numFmt formatCode="General" sourceLinked="1"/>
        <c:majorTickMark val="out"/>
        <c:minorTickMark val="none"/>
        <c:tickLblPos val="nextTo"/>
        <c:crossAx val="252454016"/>
        <c:crosses val="autoZero"/>
        <c:auto val="1"/>
        <c:lblAlgn val="ctr"/>
        <c:lblOffset val="100"/>
        <c:noMultiLvlLbl val="0"/>
      </c:catAx>
      <c:valAx>
        <c:axId val="252454016"/>
        <c:scaling>
          <c:orientation val="minMax"/>
        </c:scaling>
        <c:delete val="0"/>
        <c:axPos val="l"/>
        <c:majorGridlines/>
        <c:numFmt formatCode="General" sourceLinked="1"/>
        <c:majorTickMark val="out"/>
        <c:minorTickMark val="none"/>
        <c:tickLblPos val="nextTo"/>
        <c:crossAx val="251682784"/>
        <c:crosses val="autoZero"/>
        <c:crossBetween val="between"/>
      </c:valAx>
      <c:serAx>
        <c:axId val="120564912"/>
        <c:scaling>
          <c:orientation val="minMax"/>
        </c:scaling>
        <c:delete val="0"/>
        <c:axPos val="b"/>
        <c:majorTickMark val="out"/>
        <c:minorTickMark val="none"/>
        <c:tickLblPos val="nextTo"/>
        <c:crossAx val="25245401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2/16/2018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dirty="0"/>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dirty="0"/>
          </a:p>
        </p:txBody>
      </p:sp>
    </p:spTree>
    <p:extLst>
      <p:ext uri="{BB962C8B-B14F-4D97-AF65-F5344CB8AC3E}">
        <p14:creationId xmlns:p14="http://schemas.microsoft.com/office/powerpoint/2010/main" val="2040822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dirty="0"/>
          </a:p>
        </p:txBody>
      </p:sp>
    </p:spTree>
    <p:extLst>
      <p:ext uri="{BB962C8B-B14F-4D97-AF65-F5344CB8AC3E}">
        <p14:creationId xmlns:p14="http://schemas.microsoft.com/office/powerpoint/2010/main" val="806808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dirty="0"/>
          </a:p>
        </p:txBody>
      </p:sp>
    </p:spTree>
    <p:extLst>
      <p:ext uri="{BB962C8B-B14F-4D97-AF65-F5344CB8AC3E}">
        <p14:creationId xmlns:p14="http://schemas.microsoft.com/office/powerpoint/2010/main" val="103630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dirty="0"/>
          </a:p>
        </p:txBody>
      </p:sp>
    </p:spTree>
    <p:extLst>
      <p:ext uri="{BB962C8B-B14F-4D97-AF65-F5344CB8AC3E}">
        <p14:creationId xmlns:p14="http://schemas.microsoft.com/office/powerpoint/2010/main" val="53193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dirty="0"/>
          </a:p>
        </p:txBody>
      </p:sp>
    </p:spTree>
    <p:extLst>
      <p:ext uri="{BB962C8B-B14F-4D97-AF65-F5344CB8AC3E}">
        <p14:creationId xmlns:p14="http://schemas.microsoft.com/office/powerpoint/2010/main" val="4041433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dirty="0"/>
          </a:p>
        </p:txBody>
      </p:sp>
    </p:spTree>
    <p:extLst>
      <p:ext uri="{BB962C8B-B14F-4D97-AF65-F5344CB8AC3E}">
        <p14:creationId xmlns:p14="http://schemas.microsoft.com/office/powerpoint/2010/main" val="3683641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dirty="0"/>
          </a:p>
        </p:txBody>
      </p:sp>
    </p:spTree>
    <p:extLst>
      <p:ext uri="{BB962C8B-B14F-4D97-AF65-F5344CB8AC3E}">
        <p14:creationId xmlns:p14="http://schemas.microsoft.com/office/powerpoint/2010/main" val="3782666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dirty="0"/>
          </a:p>
        </p:txBody>
      </p:sp>
    </p:spTree>
    <p:extLst>
      <p:ext uri="{BB962C8B-B14F-4D97-AF65-F5344CB8AC3E}">
        <p14:creationId xmlns:p14="http://schemas.microsoft.com/office/powerpoint/2010/main" val="140537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2/16/2018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2/16/2018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2/16/2018</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dirty="0"/>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2/16/2018</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start.umd.edu/"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ducation.umd.edu/research/centers/cdih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senate.umd.edu/2018_senate_elected_coms" TargetMode="External"/><Relationship Id="rId5" Type="http://schemas.openxmlformats.org/officeDocument/2006/relationships/hyperlink" Target="https://www.senate.umd.edu/elections"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senate.umd.edu/senate-meetings"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senate.umd.edu/system/files/resources/billDocuments/17-18-18/stage2/PCC_Establish_Post-Bac_Bilingual_Speech_Pathology_17-18-18.pdf"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senate.umd.edu/system/files/resources/billDocuments/17-18-19/stage2/PCC_Rename_Masters_to_Teaching_Learning_Policy_Leadership_17-18-19.pdf"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senate.umd.edu/sites/default/files/resources/MeetingMaterials/02072018/Inclusion_Respect_TF_%20Prelim_Overview.pdf"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s://www.senate.umd.edu/senate-meetings" TargetMode="External"/><Relationship Id="rId13" Type="http://schemas.openxmlformats.org/officeDocument/2006/relationships/image" Target="../media/image2.png"/><Relationship Id="rId3" Type="http://schemas.openxmlformats.org/officeDocument/2006/relationships/hyperlink" Target="http://www.start.umd.edu/" TargetMode="External"/><Relationship Id="rId7" Type="http://schemas.openxmlformats.org/officeDocument/2006/relationships/hyperlink" Target="https://www.senate.umd.edu/2018_senate_elected_coms" TargetMode="External"/><Relationship Id="rId12"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senate.umd.edu/elections" TargetMode="External"/><Relationship Id="rId11" Type="http://schemas.openxmlformats.org/officeDocument/2006/relationships/hyperlink" Target="https://www.senate.umd.edu/sites/default/files/resources/MeetingMaterials/02072018/Inclusion_Respect_TF_%20Prelim_Overview.pdf" TargetMode="External"/><Relationship Id="rId5" Type="http://schemas.openxmlformats.org/officeDocument/2006/relationships/hyperlink" Target="https://education.umd.edu/research/centers/cdihe" TargetMode="External"/><Relationship Id="rId10" Type="http://schemas.openxmlformats.org/officeDocument/2006/relationships/hyperlink" Target="https://www.senate.umd.edu/system/files/resources/billDocuments/17-18-19/stage2/PCC_Rename_Masters_to_Teaching_Learning_Policy_Leadership_17-18-19.pdf" TargetMode="External"/><Relationship Id="rId4" Type="http://schemas.openxmlformats.org/officeDocument/2006/relationships/hyperlink" Target="https://www.diversity.umd.edu/hate-bias-resources.html" TargetMode="External"/><Relationship Id="rId9" Type="http://schemas.openxmlformats.org/officeDocument/2006/relationships/hyperlink" Target="https://www.senate.umd.edu/system/files/resources/billDocuments/17-18-18/stage2/PCC_Establish_Post-Bac_Bilingual_Speech_Pathology_17-18-1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February 7, 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1"/>
            <a:ext cx="11702062" cy="444439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900" dirty="0" smtClean="0"/>
              <a:t>Special Order: Presidential Briefing</a:t>
            </a:r>
          </a:p>
          <a:p>
            <a:pPr lvl="0">
              <a:lnSpc>
                <a:spcPct val="120000"/>
              </a:lnSpc>
            </a:pPr>
            <a:r>
              <a:rPr lang="en-US" sz="3600" dirty="0"/>
              <a:t>President Loh described several measures the University has taken to respond to hate bias incidents and improve campus safety:</a:t>
            </a:r>
          </a:p>
          <a:p>
            <a:pPr marL="685800" lvl="2">
              <a:lnSpc>
                <a:spcPct val="120000"/>
              </a:lnSpc>
              <a:spcBef>
                <a:spcPts val="1000"/>
              </a:spcBef>
            </a:pPr>
            <a:r>
              <a:rPr lang="en-US" sz="2300" dirty="0"/>
              <a:t>The Anti-Defamation League (ADL) presented strategies on education and prevention related to hate groups to all Deans, Vice Presidents, Presidents of the University System of Maryland (USM), and the Board of Regents.</a:t>
            </a:r>
          </a:p>
          <a:p>
            <a:pPr marL="685800" lvl="2">
              <a:lnSpc>
                <a:spcPct val="120000"/>
              </a:lnSpc>
              <a:spcBef>
                <a:spcPts val="1000"/>
              </a:spcBef>
            </a:pPr>
            <a:r>
              <a:rPr lang="en-US" sz="2300" dirty="0"/>
              <a:t>UMD has partnered with the </a:t>
            </a:r>
            <a:r>
              <a:rPr lang="en-US" sz="2300" u="sng" dirty="0">
                <a:hlinkClick r:id="rId5"/>
              </a:rPr>
              <a:t>National Consortium for the Study of Terrorism and Response to Terror (START)</a:t>
            </a:r>
            <a:r>
              <a:rPr lang="en-US" sz="2300" dirty="0">
                <a:hlinkClick r:id="rId5"/>
              </a:rPr>
              <a:t> </a:t>
            </a:r>
            <a:r>
              <a:rPr lang="en-US" sz="2300" dirty="0"/>
              <a:t>regarding police response and prevention. </a:t>
            </a:r>
          </a:p>
          <a:p>
            <a:pPr marL="685800" lvl="2">
              <a:lnSpc>
                <a:spcPct val="120000"/>
              </a:lnSpc>
              <a:spcBef>
                <a:spcPts val="1000"/>
              </a:spcBef>
            </a:pPr>
            <a:r>
              <a:rPr lang="en-US" sz="2300" dirty="0"/>
              <a:t>The University has increased the number of monitored video cameras around campus.</a:t>
            </a:r>
          </a:p>
          <a:p>
            <a:pPr marL="685800" lvl="2">
              <a:lnSpc>
                <a:spcPct val="120000"/>
              </a:lnSpc>
              <a:spcBef>
                <a:spcPts val="1000"/>
              </a:spcBef>
            </a:pPr>
            <a:r>
              <a:rPr lang="en-US" sz="2300" dirty="0"/>
              <a:t>The Rapid Response Team on campus is composed of members from Student Affairs and the Office of Civil Rights &amp; Sexual Misconduct (OCRSM), counselors, and the police to respond to hate bias incidents and support the victims</a:t>
            </a:r>
            <a:r>
              <a:rPr lang="en-US" sz="2300" dirty="0" smtClean="0"/>
              <a:t>.</a:t>
            </a:r>
            <a:endParaRPr lang="en-US" sz="3600" dirty="0"/>
          </a:p>
          <a:p>
            <a:pPr lvl="0"/>
            <a:endParaRPr lang="en-US" sz="3600" dirty="0" smtClean="0"/>
          </a:p>
          <a:p>
            <a:pPr lvl="0"/>
            <a:endParaRPr lang="en-US" sz="3600" dirty="0"/>
          </a:p>
          <a:p>
            <a:pPr marL="0" indent="0">
              <a:buFont typeface="Arial" panose="020B0604020202020204" pitchFamily="34" charset="0"/>
              <a:buNone/>
            </a:pPr>
            <a:endParaRPr lang="en-US" sz="4200" u="sng" dirty="0" smtClean="0"/>
          </a:p>
          <a:p>
            <a:endParaRPr lang="en-US" sz="4200" u="sng" dirty="0" smtClean="0"/>
          </a:p>
        </p:txBody>
      </p:sp>
    </p:spTree>
    <p:extLst>
      <p:ext uri="{BB962C8B-B14F-4D97-AF65-F5344CB8AC3E}">
        <p14:creationId xmlns:p14="http://schemas.microsoft.com/office/powerpoint/2010/main" val="3245171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1"/>
            <a:ext cx="11702062" cy="4444394"/>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7400" dirty="0" smtClean="0"/>
              <a:t>Special Order: Presidential Briefing</a:t>
            </a:r>
          </a:p>
          <a:p>
            <a:pPr lvl="0">
              <a:lnSpc>
                <a:spcPct val="130000"/>
              </a:lnSpc>
            </a:pPr>
            <a:r>
              <a:rPr lang="en-US" sz="4800" dirty="0"/>
              <a:t>President Loh noted that the University hired an external firm to perform a campus climate survey, which will provide benchmarks and would allow the University to track its progress.</a:t>
            </a:r>
          </a:p>
          <a:p>
            <a:pPr lvl="0">
              <a:lnSpc>
                <a:spcPct val="130000"/>
              </a:lnSpc>
            </a:pPr>
            <a:r>
              <a:rPr lang="en-US" sz="4800" dirty="0"/>
              <a:t>President Loh discussed training opportunities being considered by the administration including mandatory online training for incoming freshman and intergroup dialogues with the leadership of all of the recognized student groups on campus.</a:t>
            </a:r>
          </a:p>
          <a:p>
            <a:pPr lvl="0">
              <a:lnSpc>
                <a:spcPct val="130000"/>
              </a:lnSpc>
            </a:pPr>
            <a:r>
              <a:rPr lang="en-US" sz="4800" dirty="0"/>
              <a:t>The University is expanding the number of sections on Cultural Competency in the General Education program.</a:t>
            </a:r>
          </a:p>
          <a:p>
            <a:pPr lvl="0">
              <a:lnSpc>
                <a:spcPct val="130000"/>
              </a:lnSpc>
            </a:pPr>
            <a:r>
              <a:rPr lang="en-US" sz="4800" dirty="0"/>
              <a:t>President Loh mentioned that the </a:t>
            </a:r>
            <a:r>
              <a:rPr lang="en-US" sz="4800" u="sng" dirty="0">
                <a:hlinkClick r:id="rId5"/>
              </a:rPr>
              <a:t>Center for Diversity and Inclusion in Higher Education (CDIHE)</a:t>
            </a:r>
            <a:r>
              <a:rPr lang="en-US" sz="4800" dirty="0"/>
              <a:t> was created to serve as a national center for research, policy, professional standards, and consultation for universities across the country and abroad on critical issues related to diversity, inclusion, and social injustice in higher education</a:t>
            </a:r>
            <a:r>
              <a:rPr lang="en-US" sz="4800" dirty="0" smtClean="0"/>
              <a:t>.</a:t>
            </a:r>
          </a:p>
          <a:p>
            <a:pPr lvl="0"/>
            <a:endParaRPr lang="en-US" sz="3600" dirty="0"/>
          </a:p>
          <a:p>
            <a:pPr marL="0" indent="0">
              <a:buFont typeface="Arial" panose="020B0604020202020204" pitchFamily="34" charset="0"/>
              <a:buNone/>
            </a:pPr>
            <a:endParaRPr lang="en-US" sz="4200" u="sng" dirty="0" smtClean="0"/>
          </a:p>
          <a:p>
            <a:endParaRPr lang="en-US" sz="4200" u="sng" dirty="0" smtClean="0"/>
          </a:p>
        </p:txBody>
      </p:sp>
    </p:spTree>
    <p:extLst>
      <p:ext uri="{BB962C8B-B14F-4D97-AF65-F5344CB8AC3E}">
        <p14:creationId xmlns:p14="http://schemas.microsoft.com/office/powerpoint/2010/main" val="1040880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1"/>
            <a:ext cx="11702062" cy="444439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300" u="sng" dirty="0" smtClean="0"/>
              <a:t>Senate Chair’s Report</a:t>
            </a:r>
          </a:p>
          <a:p>
            <a:pPr lvl="0">
              <a:lnSpc>
                <a:spcPct val="130000"/>
              </a:lnSpc>
            </a:pPr>
            <a:r>
              <a:rPr lang="en-US" sz="3600" dirty="0"/>
              <a:t>Senate Elections</a:t>
            </a:r>
            <a:r>
              <a:rPr lang="en-US" sz="3600" dirty="0" smtClean="0"/>
              <a:t>: The </a:t>
            </a:r>
            <a:r>
              <a:rPr lang="en-US" sz="3600" dirty="0"/>
              <a:t>candidacy period for the staff, student, and single-member constituency senators for 2018-2019 ended on February 2</a:t>
            </a:r>
            <a:r>
              <a:rPr lang="en-US" sz="3600" baseline="30000" dirty="0"/>
              <a:t>nd</a:t>
            </a:r>
            <a:r>
              <a:rPr lang="en-US" sz="3600" dirty="0"/>
              <a:t>. The voting period will run from February 19</a:t>
            </a:r>
            <a:r>
              <a:rPr lang="en-US" sz="3600" baseline="30000" dirty="0"/>
              <a:t>th</a:t>
            </a:r>
            <a:r>
              <a:rPr lang="en-US" sz="3600" dirty="0"/>
              <a:t> through March 2</a:t>
            </a:r>
            <a:r>
              <a:rPr lang="en-US" sz="3600" baseline="30000" dirty="0"/>
              <a:t>nd</a:t>
            </a:r>
            <a:r>
              <a:rPr lang="en-US" sz="3600" dirty="0"/>
              <a:t>. Additional information can be found on the </a:t>
            </a:r>
            <a:r>
              <a:rPr lang="en-US" sz="3600" u="sng" dirty="0">
                <a:hlinkClick r:id="rId5"/>
              </a:rPr>
              <a:t>Elections</a:t>
            </a:r>
            <a:r>
              <a:rPr lang="en-US" sz="3600" dirty="0"/>
              <a:t> page of the Senate website</a:t>
            </a:r>
            <a:r>
              <a:rPr lang="en-US" sz="3600" dirty="0" smtClean="0"/>
              <a:t>.</a:t>
            </a:r>
          </a:p>
          <a:p>
            <a:pPr>
              <a:lnSpc>
                <a:spcPct val="130000"/>
              </a:lnSpc>
            </a:pPr>
            <a:r>
              <a:rPr lang="en-US" sz="3600" dirty="0"/>
              <a:t>Senate Elected Committees/Councils: All Senators should have received an email from the Senate Office detailing available positions on senate-elected committees/councils for 2018-2019.  Additional information can be found on the </a:t>
            </a:r>
            <a:r>
              <a:rPr lang="en-US" sz="3600" u="sng" dirty="0">
                <a:hlinkClick r:id="rId6"/>
              </a:rPr>
              <a:t>Senate</a:t>
            </a:r>
            <a:r>
              <a:rPr lang="en-US" sz="3600" dirty="0"/>
              <a:t> website.</a:t>
            </a:r>
          </a:p>
          <a:p>
            <a:pPr lvl="0"/>
            <a:endParaRPr lang="en-US" sz="3600" dirty="0" smtClean="0"/>
          </a:p>
          <a:p>
            <a:pPr lvl="0"/>
            <a:endParaRPr lang="en-US" sz="3600" dirty="0"/>
          </a:p>
          <a:p>
            <a:pPr marL="0" indent="0">
              <a:buFont typeface="Arial" panose="020B0604020202020204" pitchFamily="34" charset="0"/>
              <a:buNone/>
            </a:pPr>
            <a:endParaRPr lang="en-US" sz="4200" u="sng" dirty="0" smtClean="0"/>
          </a:p>
          <a:p>
            <a:endParaRPr lang="en-US" sz="4200" u="sng" dirty="0" smtClean="0"/>
          </a:p>
        </p:txBody>
      </p:sp>
    </p:spTree>
    <p:extLst>
      <p:ext uri="{BB962C8B-B14F-4D97-AF65-F5344CB8AC3E}">
        <p14:creationId xmlns:p14="http://schemas.microsoft.com/office/powerpoint/2010/main" val="3183909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1"/>
            <a:ext cx="11702062" cy="444439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u="sng" dirty="0" smtClean="0"/>
              <a:t>Senate Chair’s Report</a:t>
            </a:r>
          </a:p>
          <a:p>
            <a:pPr lvl="0">
              <a:lnSpc>
                <a:spcPct val="110000"/>
              </a:lnSpc>
            </a:pPr>
            <a:r>
              <a:rPr lang="en-US" sz="3600" dirty="0"/>
              <a:t>Spring Senate Meetings: The remaining spring </a:t>
            </a:r>
            <a:r>
              <a:rPr lang="en-US" sz="3600" u="sng" dirty="0">
                <a:hlinkClick r:id="rId5"/>
              </a:rPr>
              <a:t>Senate meetings</a:t>
            </a:r>
            <a:r>
              <a:rPr lang="en-US" sz="3600" dirty="0"/>
              <a:t> are March 8</a:t>
            </a:r>
            <a:r>
              <a:rPr lang="en-US" sz="3600" baseline="30000" dirty="0"/>
              <a:t>th</a:t>
            </a:r>
            <a:r>
              <a:rPr lang="en-US" sz="3600" dirty="0"/>
              <a:t>, April 4</a:t>
            </a:r>
            <a:r>
              <a:rPr lang="en-US" sz="3600" baseline="30000" dirty="0"/>
              <a:t>th</a:t>
            </a:r>
            <a:r>
              <a:rPr lang="en-US" sz="3600" dirty="0"/>
              <a:t>, April 24</a:t>
            </a:r>
            <a:r>
              <a:rPr lang="en-US" sz="3600" baseline="30000" dirty="0"/>
              <a:t>th</a:t>
            </a:r>
            <a:r>
              <a:rPr lang="en-US" sz="3600" dirty="0"/>
              <a:t>, and May 9</a:t>
            </a:r>
            <a:r>
              <a:rPr lang="en-US" sz="3600" baseline="30000" dirty="0"/>
              <a:t>th</a:t>
            </a:r>
            <a:r>
              <a:rPr lang="en-US" sz="3600" dirty="0"/>
              <a:t>. Provost Rankin will provide a report on the Strategic Plan Update at the March 8</a:t>
            </a:r>
            <a:r>
              <a:rPr lang="en-US" sz="3600" baseline="30000" dirty="0"/>
              <a:t>th</a:t>
            </a:r>
            <a:r>
              <a:rPr lang="en-US" sz="3600" dirty="0"/>
              <a:t> Senate Meeting. The April 24</a:t>
            </a:r>
            <a:r>
              <a:rPr lang="en-US" sz="3600" baseline="30000" dirty="0"/>
              <a:t>th</a:t>
            </a:r>
            <a:r>
              <a:rPr lang="en-US" sz="3600" dirty="0"/>
              <a:t> meeting will be the last for any outgoing Senators. The May 9</a:t>
            </a:r>
            <a:r>
              <a:rPr lang="en-US" sz="3600" baseline="30000" dirty="0"/>
              <a:t>th</a:t>
            </a:r>
            <a:r>
              <a:rPr lang="en-US" sz="3600" dirty="0"/>
              <a:t> meeting is the transition meeting where new Senators will begin their term. </a:t>
            </a:r>
          </a:p>
          <a:p>
            <a:pPr marL="0" indent="0">
              <a:buFont typeface="Arial" panose="020B0604020202020204" pitchFamily="34" charset="0"/>
              <a:buNone/>
            </a:pPr>
            <a:endParaRPr lang="en-US" sz="4200" u="sng" dirty="0" smtClean="0"/>
          </a:p>
          <a:p>
            <a:endParaRPr lang="en-US" sz="4200" u="sng" dirty="0" smtClean="0"/>
          </a:p>
        </p:txBody>
      </p:sp>
    </p:spTree>
    <p:extLst>
      <p:ext uri="{BB962C8B-B14F-4D97-AF65-F5344CB8AC3E}">
        <p14:creationId xmlns:p14="http://schemas.microsoft.com/office/powerpoint/2010/main" val="640864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pPr marL="0" indent="0">
              <a:buNone/>
            </a:pPr>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1"/>
            <a:ext cx="11702062" cy="44443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10000"/>
              </a:lnSpc>
              <a:buNone/>
            </a:pPr>
            <a:r>
              <a:rPr lang="en-US" sz="3600" u="sng" dirty="0">
                <a:hlinkClick r:id="rId5"/>
              </a:rPr>
              <a:t>PCC Proposal to Establish a Post-Baccalaureate Certificate in Bilingual Speech-Language Pathology (Senate Document #17-18-18)</a:t>
            </a:r>
            <a:endParaRPr lang="en-US" sz="3600" dirty="0"/>
          </a:p>
          <a:p>
            <a:pPr lvl="0">
              <a:lnSpc>
                <a:spcPct val="110000"/>
              </a:lnSpc>
            </a:pPr>
            <a:r>
              <a:rPr lang="en-US" sz="3200" dirty="0"/>
              <a:t>The Senate voted to approve the new certificate program. </a:t>
            </a:r>
          </a:p>
        </p:txBody>
      </p:sp>
    </p:spTree>
    <p:extLst>
      <p:ext uri="{BB962C8B-B14F-4D97-AF65-F5344CB8AC3E}">
        <p14:creationId xmlns:p14="http://schemas.microsoft.com/office/powerpoint/2010/main" val="112960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1"/>
            <a:ext cx="11702062" cy="44443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10000"/>
              </a:lnSpc>
              <a:buNone/>
            </a:pPr>
            <a:r>
              <a:rPr lang="en-US" sz="3600" u="sng" dirty="0">
                <a:hlinkClick r:id="rId5"/>
              </a:rPr>
              <a:t>PCC Proposal to Rename the Program in Education Policy &amp; Leadership to Teaching and Learning, Policy and Leadership (Senate Document #17-18-19)</a:t>
            </a:r>
            <a:endParaRPr lang="en-US" sz="3600" dirty="0"/>
          </a:p>
          <a:p>
            <a:pPr lvl="0">
              <a:lnSpc>
                <a:spcPct val="110000"/>
              </a:lnSpc>
            </a:pPr>
            <a:r>
              <a:rPr lang="en-US" sz="3200" dirty="0"/>
              <a:t>The Senate voted to approve the name change to the program</a:t>
            </a:r>
            <a:r>
              <a:rPr lang="en-US" sz="3200" dirty="0" smtClean="0"/>
              <a:t>.</a:t>
            </a:r>
            <a:endParaRPr lang="en-US" sz="3200" dirty="0"/>
          </a:p>
        </p:txBody>
      </p:sp>
    </p:spTree>
    <p:extLst>
      <p:ext uri="{BB962C8B-B14F-4D97-AF65-F5344CB8AC3E}">
        <p14:creationId xmlns:p14="http://schemas.microsoft.com/office/powerpoint/2010/main" val="1565776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9" name="Content Placeholder 3"/>
          <p:cNvSpPr txBox="1">
            <a:spLocks/>
          </p:cNvSpPr>
          <p:nvPr/>
        </p:nvSpPr>
        <p:spPr>
          <a:xfrm>
            <a:off x="407622" y="2108820"/>
            <a:ext cx="11702062" cy="4582265"/>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2300" dirty="0"/>
              <a:t>Special Order: </a:t>
            </a:r>
            <a:r>
              <a:rPr lang="en-US" sz="12300" u="sng" dirty="0">
                <a:hlinkClick r:id="rId5"/>
              </a:rPr>
              <a:t>Update on Task Force Deliberations</a:t>
            </a:r>
            <a:endParaRPr lang="en-US" sz="12300" dirty="0"/>
          </a:p>
          <a:p>
            <a:pPr lvl="0">
              <a:lnSpc>
                <a:spcPct val="140000"/>
              </a:lnSpc>
            </a:pPr>
            <a:r>
              <a:rPr lang="en-US" sz="8600" dirty="0"/>
              <a:t>Lucy Dalglish and Warren Kelley, Co-Chairs, Joint President/Senate Inclusion &amp; Respect Task Force, provided an update on the preliminary Task Force deliberations and recommendations.</a:t>
            </a:r>
          </a:p>
          <a:p>
            <a:pPr>
              <a:lnSpc>
                <a:spcPct val="140000"/>
              </a:lnSpc>
            </a:pPr>
            <a:r>
              <a:rPr lang="en-US" sz="8600" dirty="0"/>
              <a:t>Dalglish and Kelley collected feedback from the Senate and answered questions related to the presentation</a:t>
            </a:r>
            <a:r>
              <a:rPr lang="en-US" sz="8600" dirty="0" smtClean="0"/>
              <a:t>.</a:t>
            </a:r>
          </a:p>
          <a:p>
            <a:pPr>
              <a:lnSpc>
                <a:spcPct val="140000"/>
              </a:lnSpc>
            </a:pPr>
            <a:r>
              <a:rPr lang="en-US" sz="8600" dirty="0"/>
              <a:t>The Task Force will provide its final recommendations at the April 24</a:t>
            </a:r>
            <a:r>
              <a:rPr lang="en-US" sz="8600" baseline="30000" dirty="0"/>
              <a:t>th</a:t>
            </a:r>
            <a:r>
              <a:rPr lang="en-US" sz="8600" dirty="0"/>
              <a:t> Senate meeting</a:t>
            </a:r>
            <a:r>
              <a:rPr lang="en-US" sz="8600" dirty="0" smtClean="0"/>
              <a:t>.</a:t>
            </a:r>
          </a:p>
          <a:p>
            <a:pPr>
              <a:lnSpc>
                <a:spcPct val="140000"/>
              </a:lnSpc>
            </a:pPr>
            <a:endParaRPr lang="en-US" sz="8600" dirty="0"/>
          </a:p>
          <a:p>
            <a:pPr>
              <a:lnSpc>
                <a:spcPct val="120000"/>
              </a:lnSpc>
            </a:pPr>
            <a:endParaRPr lang="en-US" sz="3600" dirty="0" smtClean="0"/>
          </a:p>
          <a:p>
            <a:pPr>
              <a:lnSpc>
                <a:spcPct val="120000"/>
              </a:lnSpc>
            </a:pPr>
            <a:endParaRPr lang="en-US" sz="4200" u="sng" dirty="0" smtClean="0"/>
          </a:p>
          <a:p>
            <a:endParaRPr lang="en-US" sz="4200" u="sng" dirty="0" smtClean="0"/>
          </a:p>
        </p:txBody>
      </p:sp>
    </p:spTree>
    <p:extLst>
      <p:ext uri="{BB962C8B-B14F-4D97-AF65-F5344CB8AC3E}">
        <p14:creationId xmlns:p14="http://schemas.microsoft.com/office/powerpoint/2010/main" val="2388604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Relevant Links</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496466"/>
          </a:xfrm>
        </p:spPr>
        <p:txBody>
          <a:bodyPr>
            <a:normAutofit fontScale="47500" lnSpcReduction="20000"/>
          </a:bodyPr>
          <a:lstStyle/>
          <a:p>
            <a:pPr>
              <a:lnSpc>
                <a:spcPct val="120000"/>
              </a:lnSpc>
            </a:pPr>
            <a:r>
              <a:rPr lang="en-US" sz="2500" dirty="0">
                <a:ea typeface="Calibri" panose="020F0502020204030204" pitchFamily="34" charset="0"/>
                <a:cs typeface="Times New Roman" panose="02020603050405020304" pitchFamily="18" charset="0"/>
              </a:rPr>
              <a:t>National Consortium for the Study of Terrorism and Response to Terror </a:t>
            </a:r>
            <a:r>
              <a:rPr lang="en-US" sz="2500" dirty="0" smtClean="0">
                <a:ea typeface="Calibri" panose="020F0502020204030204" pitchFamily="34" charset="0"/>
                <a:cs typeface="Times New Roman" panose="02020603050405020304" pitchFamily="18" charset="0"/>
              </a:rPr>
              <a:t>(START)</a:t>
            </a:r>
            <a:r>
              <a:rPr lang="en-US" sz="3800" dirty="0"/>
              <a:t/>
            </a:r>
            <a:br>
              <a:rPr lang="en-US" sz="3800" dirty="0"/>
            </a:br>
            <a:r>
              <a:rPr lang="en-US" sz="2500" u="sng" dirty="0" smtClean="0">
                <a:solidFill>
                  <a:srgbClr val="0563C1"/>
                </a:solidFill>
                <a:ea typeface="Calibri" panose="020F0502020204030204" pitchFamily="34" charset="0"/>
                <a:cs typeface="Times New Roman" panose="02020603050405020304" pitchFamily="18" charset="0"/>
                <a:hlinkClick r:id="rId3"/>
              </a:rPr>
              <a:t>http</a:t>
            </a:r>
            <a:r>
              <a:rPr lang="en-US" sz="2500" u="sng" dirty="0">
                <a:solidFill>
                  <a:srgbClr val="0563C1"/>
                </a:solidFill>
                <a:ea typeface="Calibri" panose="020F0502020204030204" pitchFamily="34" charset="0"/>
                <a:cs typeface="Times New Roman" panose="02020603050405020304" pitchFamily="18" charset="0"/>
                <a:hlinkClick r:id="rId3"/>
              </a:rPr>
              <a:t>://www.start.umd.edu</a:t>
            </a:r>
            <a:r>
              <a:rPr lang="en-US" sz="2500" u="sng" dirty="0" smtClean="0">
                <a:solidFill>
                  <a:srgbClr val="0563C1"/>
                </a:solidFill>
                <a:ea typeface="Calibri" panose="020F0502020204030204" pitchFamily="34" charset="0"/>
                <a:cs typeface="Times New Roman" panose="02020603050405020304" pitchFamily="18" charset="0"/>
                <a:hlinkClick r:id="rId3"/>
              </a:rPr>
              <a:t>/</a:t>
            </a:r>
            <a:endParaRPr lang="en-US" sz="3800" dirty="0"/>
          </a:p>
          <a:p>
            <a:pPr>
              <a:lnSpc>
                <a:spcPct val="120000"/>
              </a:lnSpc>
            </a:pPr>
            <a:r>
              <a:rPr lang="en-US" sz="2500" dirty="0" smtClean="0">
                <a:ea typeface="Times New Roman" panose="02020603050405020304" pitchFamily="18" charset="0"/>
                <a:cs typeface="Times New Roman" panose="02020603050405020304" pitchFamily="18" charset="0"/>
              </a:rPr>
              <a:t>Hate Bias Resources</a:t>
            </a:r>
            <a:r>
              <a:rPr lang="en-US" sz="4200" dirty="0"/>
              <a:t/>
            </a:r>
            <a:br>
              <a:rPr lang="en-US" sz="4200" dirty="0"/>
            </a:br>
            <a:r>
              <a:rPr lang="en-US" sz="2500" u="sng" dirty="0" smtClean="0">
                <a:solidFill>
                  <a:srgbClr val="0563C1"/>
                </a:solidFill>
                <a:ea typeface="Calibri" panose="020F0502020204030204" pitchFamily="34" charset="0"/>
                <a:cs typeface="Times New Roman" panose="02020603050405020304" pitchFamily="18" charset="0"/>
                <a:hlinkClick r:id="rId4"/>
              </a:rPr>
              <a:t>https</a:t>
            </a:r>
            <a:r>
              <a:rPr lang="en-US" sz="2500" u="sng" dirty="0">
                <a:solidFill>
                  <a:srgbClr val="0563C1"/>
                </a:solidFill>
                <a:ea typeface="Calibri" panose="020F0502020204030204" pitchFamily="34" charset="0"/>
                <a:cs typeface="Times New Roman" panose="02020603050405020304" pitchFamily="18" charset="0"/>
                <a:hlinkClick r:id="rId4"/>
              </a:rPr>
              <a:t>://</a:t>
            </a:r>
            <a:r>
              <a:rPr lang="en-US" sz="2500" u="sng" dirty="0" smtClean="0">
                <a:solidFill>
                  <a:srgbClr val="0563C1"/>
                </a:solidFill>
                <a:ea typeface="Calibri" panose="020F0502020204030204" pitchFamily="34" charset="0"/>
                <a:cs typeface="Times New Roman" panose="02020603050405020304" pitchFamily="18" charset="0"/>
                <a:hlinkClick r:id="rId4"/>
              </a:rPr>
              <a:t>www.diversity.umd.edu/hate-bias-resources.html</a:t>
            </a:r>
            <a:endParaRPr lang="en-US" sz="4200" dirty="0"/>
          </a:p>
          <a:p>
            <a:pPr>
              <a:lnSpc>
                <a:spcPct val="120000"/>
              </a:lnSpc>
            </a:pPr>
            <a:r>
              <a:rPr lang="en-US" sz="2500" dirty="0" smtClean="0">
                <a:ea typeface="Arial" panose="020B0604020202020204" pitchFamily="34" charset="0"/>
                <a:cs typeface="Times New Roman" panose="02020603050405020304" pitchFamily="18" charset="0"/>
              </a:rPr>
              <a:t>Center </a:t>
            </a:r>
            <a:r>
              <a:rPr lang="en-US" sz="2500" dirty="0">
                <a:ea typeface="Arial" panose="020B0604020202020204" pitchFamily="34" charset="0"/>
                <a:cs typeface="Times New Roman" panose="02020603050405020304" pitchFamily="18" charset="0"/>
              </a:rPr>
              <a:t>for Diversity and Inclusion in Higher Education (CDIHE</a:t>
            </a:r>
            <a:r>
              <a:rPr lang="en-US" sz="2500" dirty="0" smtClean="0">
                <a:ea typeface="Arial" panose="020B0604020202020204" pitchFamily="34" charset="0"/>
                <a:cs typeface="Times New Roman" panose="02020603050405020304" pitchFamily="18" charset="0"/>
              </a:rPr>
              <a:t>)</a:t>
            </a:r>
            <a:r>
              <a:rPr lang="en-US" sz="3300" dirty="0"/>
              <a:t/>
            </a:r>
            <a:br>
              <a:rPr lang="en-US" sz="3300" dirty="0"/>
            </a:br>
            <a:r>
              <a:rPr lang="en-US" sz="2500" u="sng" dirty="0" smtClean="0">
                <a:solidFill>
                  <a:srgbClr val="0563C1"/>
                </a:solidFill>
                <a:ea typeface="Calibri" panose="020F0502020204030204" pitchFamily="34" charset="0"/>
                <a:cs typeface="Times New Roman" panose="02020603050405020304" pitchFamily="18" charset="0"/>
                <a:hlinkClick r:id="rId5"/>
              </a:rPr>
              <a:t>https</a:t>
            </a:r>
            <a:r>
              <a:rPr lang="en-US" sz="2500" u="sng" dirty="0">
                <a:solidFill>
                  <a:srgbClr val="0563C1"/>
                </a:solidFill>
                <a:ea typeface="Calibri" panose="020F0502020204030204" pitchFamily="34" charset="0"/>
                <a:cs typeface="Times New Roman" panose="02020603050405020304" pitchFamily="18" charset="0"/>
                <a:hlinkClick r:id="rId5"/>
              </a:rPr>
              <a:t>://</a:t>
            </a:r>
            <a:r>
              <a:rPr lang="en-US" sz="2500" u="sng" dirty="0" smtClean="0">
                <a:solidFill>
                  <a:srgbClr val="0563C1"/>
                </a:solidFill>
                <a:ea typeface="Calibri" panose="020F0502020204030204" pitchFamily="34" charset="0"/>
                <a:cs typeface="Times New Roman" panose="02020603050405020304" pitchFamily="18" charset="0"/>
                <a:hlinkClick r:id="rId5"/>
              </a:rPr>
              <a:t>education.umd.edu/research/centers/cdihe</a:t>
            </a:r>
            <a:endParaRPr lang="en-US" sz="2500" dirty="0" smtClean="0">
              <a:ea typeface="Calibri" panose="020F0502020204030204" pitchFamily="34" charset="0"/>
              <a:cs typeface="Times New Roman" panose="02020603050405020304" pitchFamily="18" charset="0"/>
            </a:endParaRPr>
          </a:p>
          <a:p>
            <a:pPr>
              <a:lnSpc>
                <a:spcPct val="120000"/>
              </a:lnSpc>
            </a:pPr>
            <a:r>
              <a:rPr lang="en-US" sz="2500" dirty="0" smtClean="0"/>
              <a:t>Spring Elections 2018</a:t>
            </a:r>
            <a:r>
              <a:rPr lang="en-US" sz="2500" dirty="0"/>
              <a:t/>
            </a:r>
            <a:br>
              <a:rPr lang="en-US" sz="2500" dirty="0"/>
            </a:br>
            <a:r>
              <a:rPr lang="en-US" sz="2500" u="sng" dirty="0" smtClean="0">
                <a:solidFill>
                  <a:srgbClr val="0563C1"/>
                </a:solidFill>
                <a:ea typeface="Calibri" panose="020F0502020204030204" pitchFamily="34" charset="0"/>
                <a:cs typeface="Times New Roman" panose="02020603050405020304" pitchFamily="18" charset="0"/>
                <a:hlinkClick r:id="rId6"/>
              </a:rPr>
              <a:t>https</a:t>
            </a:r>
            <a:r>
              <a:rPr lang="en-US" sz="2500" u="sng" dirty="0">
                <a:solidFill>
                  <a:srgbClr val="0563C1"/>
                </a:solidFill>
                <a:ea typeface="Calibri" panose="020F0502020204030204" pitchFamily="34" charset="0"/>
                <a:cs typeface="Times New Roman" panose="02020603050405020304" pitchFamily="18" charset="0"/>
                <a:hlinkClick r:id="rId6"/>
              </a:rPr>
              <a:t>://</a:t>
            </a:r>
            <a:r>
              <a:rPr lang="en-US" sz="2500" u="sng" dirty="0" smtClean="0">
                <a:solidFill>
                  <a:srgbClr val="0563C1"/>
                </a:solidFill>
                <a:ea typeface="Calibri" panose="020F0502020204030204" pitchFamily="34" charset="0"/>
                <a:cs typeface="Times New Roman" panose="02020603050405020304" pitchFamily="18" charset="0"/>
                <a:hlinkClick r:id="rId6"/>
              </a:rPr>
              <a:t>www.senate.umd.edu/elections</a:t>
            </a:r>
            <a:endParaRPr lang="en-US" sz="2500" dirty="0"/>
          </a:p>
          <a:p>
            <a:pPr>
              <a:lnSpc>
                <a:spcPct val="120000"/>
              </a:lnSpc>
            </a:pPr>
            <a:r>
              <a:rPr lang="en-US" sz="2500" dirty="0" smtClean="0">
                <a:ea typeface="Times New Roman" panose="02020603050405020304" pitchFamily="18" charset="0"/>
                <a:cs typeface="Times New Roman" panose="02020603050405020304" pitchFamily="18" charset="0"/>
              </a:rPr>
              <a:t>Senate </a:t>
            </a:r>
            <a:r>
              <a:rPr lang="en-US" sz="2500" dirty="0">
                <a:ea typeface="Times New Roman" panose="02020603050405020304" pitchFamily="18" charset="0"/>
                <a:cs typeface="Times New Roman" panose="02020603050405020304" pitchFamily="18" charset="0"/>
              </a:rPr>
              <a:t>Elected </a:t>
            </a:r>
            <a:r>
              <a:rPr lang="en-US" sz="2500" dirty="0" smtClean="0">
                <a:ea typeface="Times New Roman" panose="02020603050405020304" pitchFamily="18" charset="0"/>
                <a:cs typeface="Times New Roman" panose="02020603050405020304" pitchFamily="18" charset="0"/>
              </a:rPr>
              <a:t>Committees/Councils</a:t>
            </a:r>
            <a:r>
              <a:rPr lang="en-US" sz="2500" dirty="0" smtClean="0"/>
              <a:t/>
            </a:r>
            <a:br>
              <a:rPr lang="en-US" sz="2500" dirty="0" smtClean="0"/>
            </a:br>
            <a:r>
              <a:rPr lang="en-US" sz="2500" u="sng" dirty="0" smtClean="0">
                <a:solidFill>
                  <a:srgbClr val="0563C1"/>
                </a:solidFill>
                <a:ea typeface="Times New Roman" panose="02020603050405020304" pitchFamily="18" charset="0"/>
                <a:cs typeface="Times New Roman" panose="02020603050405020304" pitchFamily="18" charset="0"/>
                <a:hlinkClick r:id="rId7"/>
              </a:rPr>
              <a:t>https</a:t>
            </a:r>
            <a:r>
              <a:rPr lang="en-US" sz="2500" u="sng" dirty="0">
                <a:solidFill>
                  <a:srgbClr val="0563C1"/>
                </a:solidFill>
                <a:ea typeface="Times New Roman" panose="02020603050405020304" pitchFamily="18" charset="0"/>
                <a:cs typeface="Times New Roman" panose="02020603050405020304" pitchFamily="18" charset="0"/>
                <a:hlinkClick r:id="rId7"/>
              </a:rPr>
              <a:t>://</a:t>
            </a:r>
            <a:r>
              <a:rPr lang="en-US" sz="2500" u="sng" dirty="0" smtClean="0">
                <a:solidFill>
                  <a:srgbClr val="0563C1"/>
                </a:solidFill>
                <a:ea typeface="Times New Roman" panose="02020603050405020304" pitchFamily="18" charset="0"/>
                <a:cs typeface="Times New Roman" panose="02020603050405020304" pitchFamily="18" charset="0"/>
                <a:hlinkClick r:id="rId7"/>
              </a:rPr>
              <a:t>www.senate.umd.edu/2018_senate_elected_coms</a:t>
            </a:r>
            <a:endParaRPr lang="en-US" sz="3400" dirty="0" smtClean="0"/>
          </a:p>
          <a:p>
            <a:pPr>
              <a:lnSpc>
                <a:spcPct val="120000"/>
              </a:lnSpc>
            </a:pPr>
            <a:r>
              <a:rPr lang="en-US" sz="2500" dirty="0" smtClean="0"/>
              <a:t>Spring Senate Meetings 2018</a:t>
            </a:r>
            <a:r>
              <a:rPr lang="en-US" sz="2500" dirty="0"/>
              <a:t/>
            </a:r>
            <a:br>
              <a:rPr lang="en-US" sz="2500" dirty="0"/>
            </a:br>
            <a:r>
              <a:rPr lang="en-US" sz="2500" u="sng" dirty="0" smtClean="0">
                <a:hlinkClick r:id="rId8"/>
              </a:rPr>
              <a:t>https</a:t>
            </a:r>
            <a:r>
              <a:rPr lang="en-US" sz="2500" u="sng" dirty="0">
                <a:hlinkClick r:id="rId8"/>
              </a:rPr>
              <a:t>://</a:t>
            </a:r>
            <a:r>
              <a:rPr lang="en-US" sz="2500" u="sng" dirty="0" smtClean="0">
                <a:hlinkClick r:id="rId8"/>
              </a:rPr>
              <a:t>www.senate.umd.edu/senate-meetings</a:t>
            </a:r>
            <a:endParaRPr lang="en-US" sz="2500" dirty="0"/>
          </a:p>
          <a:p>
            <a:pPr>
              <a:lnSpc>
                <a:spcPct val="120000"/>
              </a:lnSpc>
            </a:pPr>
            <a:r>
              <a:rPr lang="en-US" sz="2500" dirty="0" smtClean="0">
                <a:solidFill>
                  <a:srgbClr val="000000"/>
                </a:solidFill>
                <a:ea typeface="Arial" panose="020B0604020202020204" pitchFamily="34" charset="0"/>
                <a:cs typeface="Times New Roman" panose="02020603050405020304" pitchFamily="18" charset="0"/>
              </a:rPr>
              <a:t>PCC </a:t>
            </a:r>
            <a:r>
              <a:rPr lang="en-US" sz="2500" dirty="0">
                <a:solidFill>
                  <a:srgbClr val="000000"/>
                </a:solidFill>
                <a:ea typeface="Arial" panose="020B0604020202020204" pitchFamily="34" charset="0"/>
                <a:cs typeface="Times New Roman" panose="02020603050405020304" pitchFamily="18" charset="0"/>
              </a:rPr>
              <a:t>Proposal to Establish a Post-Baccalaureate Certificate in Bilingual Speech-Language Pathology (Senate Document #17-18-18)</a:t>
            </a:r>
            <a:r>
              <a:rPr lang="en-US" sz="2500" dirty="0">
                <a:ea typeface="Calibri" panose="020F0502020204030204" pitchFamily="34" charset="0"/>
                <a:cs typeface="Times New Roman" panose="02020603050405020304" pitchFamily="18" charset="0"/>
              </a:rPr>
              <a:t> </a:t>
            </a:r>
            <a:r>
              <a:rPr lang="en-US" sz="2500" dirty="0" smtClean="0"/>
              <a:t/>
            </a:r>
            <a:br>
              <a:rPr lang="en-US" sz="2500" dirty="0" smtClean="0"/>
            </a:br>
            <a:r>
              <a:rPr lang="en-US" sz="2500" u="sng" dirty="0" smtClean="0">
                <a:solidFill>
                  <a:srgbClr val="0563C1"/>
                </a:solidFill>
                <a:ea typeface="Calibri" panose="020F0502020204030204" pitchFamily="34" charset="0"/>
                <a:cs typeface="Times New Roman" panose="02020603050405020304" pitchFamily="18" charset="0"/>
                <a:hlinkClick r:id="rId9"/>
              </a:rPr>
              <a:t>https</a:t>
            </a:r>
            <a:r>
              <a:rPr lang="en-US" sz="2500" u="sng" dirty="0">
                <a:solidFill>
                  <a:srgbClr val="0563C1"/>
                </a:solidFill>
                <a:ea typeface="Calibri" panose="020F0502020204030204" pitchFamily="34" charset="0"/>
                <a:cs typeface="Times New Roman" panose="02020603050405020304" pitchFamily="18" charset="0"/>
                <a:hlinkClick r:id="rId9"/>
              </a:rPr>
              <a:t>://</a:t>
            </a:r>
            <a:r>
              <a:rPr lang="en-US" sz="2500" u="sng" dirty="0" smtClean="0">
                <a:solidFill>
                  <a:srgbClr val="0563C1"/>
                </a:solidFill>
                <a:ea typeface="Calibri" panose="020F0502020204030204" pitchFamily="34" charset="0"/>
                <a:cs typeface="Times New Roman" panose="02020603050405020304" pitchFamily="18" charset="0"/>
                <a:hlinkClick r:id="rId9"/>
              </a:rPr>
              <a:t>www.senate.umd.edu/system/files/resources/billDocuments/17-18-18/stage2/PCC_Establish_Post-Bac_Bilingual_Speech_Pathology_17-18-18.pdf</a:t>
            </a:r>
            <a:endParaRPr lang="en-US" sz="2500" dirty="0">
              <a:ea typeface="Calibri" panose="020F0502020204030204" pitchFamily="34" charset="0"/>
              <a:cs typeface="Times New Roman" panose="02020603050405020304" pitchFamily="18" charset="0"/>
            </a:endParaRPr>
          </a:p>
          <a:p>
            <a:pPr>
              <a:lnSpc>
                <a:spcPct val="120000"/>
              </a:lnSpc>
            </a:pPr>
            <a:r>
              <a:rPr lang="en-US" sz="2500" dirty="0" smtClean="0">
                <a:solidFill>
                  <a:srgbClr val="000000"/>
                </a:solidFill>
                <a:ea typeface="Arial" panose="020B0604020202020204" pitchFamily="34" charset="0"/>
                <a:cs typeface="Times New Roman" panose="02020603050405020304" pitchFamily="18" charset="0"/>
              </a:rPr>
              <a:t>PCC </a:t>
            </a:r>
            <a:r>
              <a:rPr lang="en-US" sz="2500" dirty="0">
                <a:solidFill>
                  <a:srgbClr val="000000"/>
                </a:solidFill>
                <a:ea typeface="Arial" panose="020B0604020202020204" pitchFamily="34" charset="0"/>
                <a:cs typeface="Times New Roman" panose="02020603050405020304" pitchFamily="18" charset="0"/>
              </a:rPr>
              <a:t>Proposal to Rename the Program in Education &amp; Leadership to Teaching and Learning, Policy and Leadership (Senate Documents #17-18-19</a:t>
            </a:r>
            <a:r>
              <a:rPr lang="en-US" sz="2500" dirty="0" smtClean="0">
                <a:solidFill>
                  <a:srgbClr val="000000"/>
                </a:solidFill>
                <a:ea typeface="Arial" panose="020B0604020202020204" pitchFamily="34" charset="0"/>
                <a:cs typeface="Times New Roman" panose="02020603050405020304" pitchFamily="18" charset="0"/>
              </a:rPr>
              <a:t>)</a:t>
            </a:r>
            <a:r>
              <a:rPr lang="en-US" sz="2500" dirty="0"/>
              <a:t/>
            </a:r>
            <a:br>
              <a:rPr lang="en-US" sz="2500" dirty="0"/>
            </a:br>
            <a:r>
              <a:rPr lang="en-US" sz="2500" u="sng" dirty="0" smtClean="0">
                <a:solidFill>
                  <a:srgbClr val="0563C1"/>
                </a:solidFill>
                <a:ea typeface="Calibri" panose="020F0502020204030204" pitchFamily="34" charset="0"/>
                <a:cs typeface="Times New Roman" panose="02020603050405020304" pitchFamily="18" charset="0"/>
                <a:hlinkClick r:id="rId10"/>
              </a:rPr>
              <a:t>https</a:t>
            </a:r>
            <a:r>
              <a:rPr lang="en-US" sz="2500" u="sng" dirty="0">
                <a:solidFill>
                  <a:srgbClr val="0563C1"/>
                </a:solidFill>
                <a:ea typeface="Calibri" panose="020F0502020204030204" pitchFamily="34" charset="0"/>
                <a:cs typeface="Times New Roman" panose="02020603050405020304" pitchFamily="18" charset="0"/>
                <a:hlinkClick r:id="rId10"/>
              </a:rPr>
              <a:t>://</a:t>
            </a:r>
            <a:r>
              <a:rPr lang="en-US" sz="2500" u="sng" dirty="0" smtClean="0">
                <a:solidFill>
                  <a:srgbClr val="0563C1"/>
                </a:solidFill>
                <a:ea typeface="Calibri" panose="020F0502020204030204" pitchFamily="34" charset="0"/>
                <a:cs typeface="Times New Roman" panose="02020603050405020304" pitchFamily="18" charset="0"/>
                <a:hlinkClick r:id="rId10"/>
              </a:rPr>
              <a:t>www.senate.umd.edu/system/files/resources/billDocuments/17-18-19/stage2/PCC_Rename_Masters_to_Teaching_Learning_Policy_Leadership_17-18-19.pdf</a:t>
            </a:r>
            <a:endParaRPr lang="en-US" sz="2500" dirty="0"/>
          </a:p>
          <a:p>
            <a:pPr>
              <a:lnSpc>
                <a:spcPct val="120000"/>
              </a:lnSpc>
            </a:pPr>
            <a:r>
              <a:rPr lang="en-US" sz="2500" dirty="0">
                <a:solidFill>
                  <a:srgbClr val="000000"/>
                </a:solidFill>
                <a:ea typeface="Arial" panose="020B0604020202020204" pitchFamily="34" charset="0"/>
                <a:cs typeface="Times New Roman" panose="02020603050405020304" pitchFamily="18" charset="0"/>
              </a:rPr>
              <a:t>Special Order: Update on Task Force Deliberations</a:t>
            </a:r>
            <a:r>
              <a:rPr lang="en-US" sz="2500" dirty="0"/>
              <a:t/>
            </a:r>
            <a:br>
              <a:rPr lang="en-US" sz="2500" dirty="0"/>
            </a:br>
            <a:r>
              <a:rPr lang="en-US" sz="2500" u="sng" dirty="0">
                <a:solidFill>
                  <a:srgbClr val="0563C1"/>
                </a:solidFill>
                <a:ea typeface="Calibri" panose="020F0502020204030204" pitchFamily="34" charset="0"/>
                <a:cs typeface="Times New Roman" panose="02020603050405020304" pitchFamily="18" charset="0"/>
                <a:hlinkClick r:id="rId11"/>
              </a:rPr>
              <a:t>https://www.senate.umd.edu/sites/default/files/resources/MeetingMaterials/02072018/Inclusion_Respect_TF_%20Prelim_Overview.pdf</a:t>
            </a:r>
            <a:endParaRPr lang="en-US" sz="2500" u="sng" dirty="0">
              <a:solidFill>
                <a:srgbClr val="0563C1"/>
              </a:solidFill>
              <a:ea typeface="Calibri" panose="020F0502020204030204" pitchFamily="34" charset="0"/>
              <a:cs typeface="Times New Roman" panose="02020603050405020304" pitchFamily="18" charset="0"/>
            </a:endParaRPr>
          </a:p>
          <a:p>
            <a:pPr>
              <a:lnSpc>
                <a:spcPct val="120000"/>
              </a:lnSpc>
            </a:pPr>
            <a:endParaRPr lang="en-US" sz="1800" u="sng" dirty="0" smtClean="0"/>
          </a:p>
          <a:p>
            <a:pPr>
              <a:lnSpc>
                <a:spcPct val="120000"/>
              </a:lnSpc>
            </a:pPr>
            <a:endParaRPr lang="en-US" sz="1800" dirty="0"/>
          </a:p>
          <a:p>
            <a:endParaRPr lang="en-US" sz="2600" u="sng" dirty="0"/>
          </a:p>
          <a:p>
            <a:endParaRPr lang="en-US" u="sng" dirty="0"/>
          </a:p>
          <a:p>
            <a:endParaRPr lang="en-US" dirty="0"/>
          </a:p>
          <a:p>
            <a:pPr marL="0" lv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1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7,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42218740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605</TotalTime>
  <Words>677</Words>
  <Application>Microsoft Office PowerPoint</Application>
  <PresentationFormat>Widescreen</PresentationFormat>
  <Paragraphs>116</Paragraphs>
  <Slides>9</Slides>
  <Notes>8</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9</vt:i4>
      </vt:variant>
    </vt:vector>
  </HeadingPairs>
  <TitlesOfParts>
    <vt:vector size="29"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Senate</cp:lastModifiedBy>
  <cp:revision>91</cp:revision>
  <dcterms:created xsi:type="dcterms:W3CDTF">2017-09-04T22:41:22Z</dcterms:created>
  <dcterms:modified xsi:type="dcterms:W3CDTF">2018-02-16T19:09:46Z</dcterms:modified>
</cp:coreProperties>
</file>